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58" r:id="rId6"/>
    <p:sldId id="259" r:id="rId7"/>
    <p:sldId id="260" r:id="rId8"/>
    <p:sldId id="273" r:id="rId9"/>
    <p:sldId id="261" r:id="rId10"/>
    <p:sldId id="268" r:id="rId11"/>
    <p:sldId id="269" r:id="rId12"/>
    <p:sldId id="270" r:id="rId13"/>
    <p:sldId id="267" r:id="rId14"/>
    <p:sldId id="266" r:id="rId15"/>
    <p:sldId id="263" r:id="rId16"/>
    <p:sldId id="283" r:id="rId17"/>
    <p:sldId id="271" r:id="rId18"/>
    <p:sldId id="272" r:id="rId19"/>
    <p:sldId id="275" r:id="rId20"/>
    <p:sldId id="276" r:id="rId21"/>
    <p:sldId id="278" r:id="rId22"/>
    <p:sldId id="279" r:id="rId23"/>
    <p:sldId id="280" r:id="rId24"/>
    <p:sldId id="264" r:id="rId25"/>
    <p:sldId id="284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822"/>
    <a:srgbClr val="FFEDD8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E408F4-A433-4286-B1C6-C7158F96BFCE}" v="105" dt="2020-06-12T14:33:45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>
        <p:scale>
          <a:sx n="77" d="100"/>
          <a:sy n="77" d="100"/>
        </p:scale>
        <p:origin x="1740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Ehrenhofer" userId="8b6767c7-0acc-4fcf-9392-9df6f3b59b44" providerId="ADAL" clId="{EEE408F4-A433-4286-B1C6-C7158F96BFCE}"/>
    <pc:docChg chg="undo redo custSel addSld delSld modSld sldOrd">
      <pc:chgData name="Justin Ehrenhofer" userId="8b6767c7-0acc-4fcf-9392-9df6f3b59b44" providerId="ADAL" clId="{EEE408F4-A433-4286-B1C6-C7158F96BFCE}" dt="2020-06-12T15:27:32.238" v="1840" actId="20577"/>
      <pc:docMkLst>
        <pc:docMk/>
      </pc:docMkLst>
      <pc:sldChg chg="modSp">
        <pc:chgData name="Justin Ehrenhofer" userId="8b6767c7-0acc-4fcf-9392-9df6f3b59b44" providerId="ADAL" clId="{EEE408F4-A433-4286-B1C6-C7158F96BFCE}" dt="2020-06-12T15:27:32.238" v="1840" actId="20577"/>
        <pc:sldMkLst>
          <pc:docMk/>
          <pc:sldMk cId="1826185043" sldId="261"/>
        </pc:sldMkLst>
        <pc:spChg chg="mod">
          <ac:chgData name="Justin Ehrenhofer" userId="8b6767c7-0acc-4fcf-9392-9df6f3b59b44" providerId="ADAL" clId="{EEE408F4-A433-4286-B1C6-C7158F96BFCE}" dt="2020-06-12T15:27:32.238" v="1840" actId="20577"/>
          <ac:spMkLst>
            <pc:docMk/>
            <pc:sldMk cId="1826185043" sldId="261"/>
            <ac:spMk id="2" creationId="{AE3264A9-403F-4340-871D-FA005050A88D}"/>
          </ac:spMkLst>
        </pc:spChg>
        <pc:graphicFrameChg chg="mod modGraphic">
          <ac:chgData name="Justin Ehrenhofer" userId="8b6767c7-0acc-4fcf-9392-9df6f3b59b44" providerId="ADAL" clId="{EEE408F4-A433-4286-B1C6-C7158F96BFCE}" dt="2020-06-12T14:33:45.823" v="1757"/>
          <ac:graphicFrameMkLst>
            <pc:docMk/>
            <pc:sldMk cId="1826185043" sldId="261"/>
            <ac:graphicFrameMk id="4" creationId="{1CAB6280-652D-4D63-82D2-C5A3B1C188CA}"/>
          </ac:graphicFrameMkLst>
        </pc:graphicFrameChg>
      </pc:sldChg>
      <pc:sldChg chg="modSp">
        <pc:chgData name="Justin Ehrenhofer" userId="8b6767c7-0acc-4fcf-9392-9df6f3b59b44" providerId="ADAL" clId="{EEE408F4-A433-4286-B1C6-C7158F96BFCE}" dt="2020-06-12T04:52:35.989" v="996" actId="13926"/>
        <pc:sldMkLst>
          <pc:docMk/>
          <pc:sldMk cId="3598889401" sldId="263"/>
        </pc:sldMkLst>
        <pc:spChg chg="mod">
          <ac:chgData name="Justin Ehrenhofer" userId="8b6767c7-0acc-4fcf-9392-9df6f3b59b44" providerId="ADAL" clId="{EEE408F4-A433-4286-B1C6-C7158F96BFCE}" dt="2020-06-12T04:52:35.989" v="996" actId="13926"/>
          <ac:spMkLst>
            <pc:docMk/>
            <pc:sldMk cId="3598889401" sldId="263"/>
            <ac:spMk id="4" creationId="{02D32096-9653-4011-B937-A8C494193F8B}"/>
          </ac:spMkLst>
        </pc:spChg>
      </pc:sldChg>
      <pc:sldChg chg="addSp delSp modSp modNotesTx">
        <pc:chgData name="Justin Ehrenhofer" userId="8b6767c7-0acc-4fcf-9392-9df6f3b59b44" providerId="ADAL" clId="{EEE408F4-A433-4286-B1C6-C7158F96BFCE}" dt="2020-06-12T05:15:05.153" v="1586" actId="20577"/>
        <pc:sldMkLst>
          <pc:docMk/>
          <pc:sldMk cId="3819561044" sldId="264"/>
        </pc:sldMkLst>
        <pc:spChg chg="mod">
          <ac:chgData name="Justin Ehrenhofer" userId="8b6767c7-0acc-4fcf-9392-9df6f3b59b44" providerId="ADAL" clId="{EEE408F4-A433-4286-B1C6-C7158F96BFCE}" dt="2020-06-12T05:15:05.153" v="1586" actId="20577"/>
          <ac:spMkLst>
            <pc:docMk/>
            <pc:sldMk cId="3819561044" sldId="264"/>
            <ac:spMk id="2" creationId="{AE3264A9-403F-4340-871D-FA005050A88D}"/>
          </ac:spMkLst>
        </pc:spChg>
        <pc:spChg chg="del">
          <ac:chgData name="Justin Ehrenhofer" userId="8b6767c7-0acc-4fcf-9392-9df6f3b59b44" providerId="ADAL" clId="{EEE408F4-A433-4286-B1C6-C7158F96BFCE}" dt="2020-06-12T04:39:27.081" v="168" actId="478"/>
          <ac:spMkLst>
            <pc:docMk/>
            <pc:sldMk cId="3819561044" sldId="264"/>
            <ac:spMk id="3" creationId="{966747BC-68FB-4E42-9438-BD4D9D83D49C}"/>
          </ac:spMkLst>
        </pc:spChg>
        <pc:spChg chg="add del">
          <ac:chgData name="Justin Ehrenhofer" userId="8b6767c7-0acc-4fcf-9392-9df6f3b59b44" providerId="ADAL" clId="{EEE408F4-A433-4286-B1C6-C7158F96BFCE}" dt="2020-06-12T04:40:43.289" v="194" actId="478"/>
          <ac:spMkLst>
            <pc:docMk/>
            <pc:sldMk cId="3819561044" sldId="264"/>
            <ac:spMk id="12" creationId="{4EA80C66-511C-4922-9E96-474446CD74F1}"/>
          </ac:spMkLst>
        </pc:spChg>
        <pc:spChg chg="add del mod">
          <ac:chgData name="Justin Ehrenhofer" userId="8b6767c7-0acc-4fcf-9392-9df6f3b59b44" providerId="ADAL" clId="{EEE408F4-A433-4286-B1C6-C7158F96BFCE}" dt="2020-06-12T04:40:45.429" v="195" actId="478"/>
          <ac:spMkLst>
            <pc:docMk/>
            <pc:sldMk cId="3819561044" sldId="264"/>
            <ac:spMk id="14" creationId="{C1C9648C-953F-4109-9576-FA81FE1F584D}"/>
          </ac:spMkLst>
        </pc:spChg>
        <pc:spChg chg="add mod">
          <ac:chgData name="Justin Ehrenhofer" userId="8b6767c7-0acc-4fcf-9392-9df6f3b59b44" providerId="ADAL" clId="{EEE408F4-A433-4286-B1C6-C7158F96BFCE}" dt="2020-06-12T04:48:13.750" v="924" actId="20577"/>
          <ac:spMkLst>
            <pc:docMk/>
            <pc:sldMk cId="3819561044" sldId="264"/>
            <ac:spMk id="15" creationId="{D59DA43F-7D05-4A9F-9DED-9FFCF459F4D5}"/>
          </ac:spMkLst>
        </pc:spChg>
        <pc:spChg chg="add mod">
          <ac:chgData name="Justin Ehrenhofer" userId="8b6767c7-0acc-4fcf-9392-9df6f3b59b44" providerId="ADAL" clId="{EEE408F4-A433-4286-B1C6-C7158F96BFCE}" dt="2020-06-12T04:42:30.647" v="359" actId="164"/>
          <ac:spMkLst>
            <pc:docMk/>
            <pc:sldMk cId="3819561044" sldId="264"/>
            <ac:spMk id="16" creationId="{D79044E2-B258-408F-BB34-9A2A8AF7167F}"/>
          </ac:spMkLst>
        </pc:spChg>
        <pc:spChg chg="add mod">
          <ac:chgData name="Justin Ehrenhofer" userId="8b6767c7-0acc-4fcf-9392-9df6f3b59b44" providerId="ADAL" clId="{EEE408F4-A433-4286-B1C6-C7158F96BFCE}" dt="2020-06-12T04:42:49.016" v="377" actId="1037"/>
          <ac:spMkLst>
            <pc:docMk/>
            <pc:sldMk cId="3819561044" sldId="264"/>
            <ac:spMk id="17" creationId="{B3FB0F13-20FD-4BDF-A43B-8DD7E3881D27}"/>
          </ac:spMkLst>
        </pc:spChg>
        <pc:spChg chg="add del mod">
          <ac:chgData name="Justin Ehrenhofer" userId="8b6767c7-0acc-4fcf-9392-9df6f3b59b44" providerId="ADAL" clId="{EEE408F4-A433-4286-B1C6-C7158F96BFCE}" dt="2020-06-12T05:05:52.947" v="1203" actId="478"/>
          <ac:spMkLst>
            <pc:docMk/>
            <pc:sldMk cId="3819561044" sldId="264"/>
            <ac:spMk id="19" creationId="{70FAA852-B607-4384-9B3D-DD2DF1456A6C}"/>
          </ac:spMkLst>
        </pc:spChg>
        <pc:spChg chg="add mod">
          <ac:chgData name="Justin Ehrenhofer" userId="8b6767c7-0acc-4fcf-9392-9df6f3b59b44" providerId="ADAL" clId="{EEE408F4-A433-4286-B1C6-C7158F96BFCE}" dt="2020-06-12T05:08:35.095" v="1269" actId="14100"/>
          <ac:spMkLst>
            <pc:docMk/>
            <pc:sldMk cId="3819561044" sldId="264"/>
            <ac:spMk id="24" creationId="{79B89663-4583-403A-AF53-988230329B5E}"/>
          </ac:spMkLst>
        </pc:spChg>
        <pc:spChg chg="add mod">
          <ac:chgData name="Justin Ehrenhofer" userId="8b6767c7-0acc-4fcf-9392-9df6f3b59b44" providerId="ADAL" clId="{EEE408F4-A433-4286-B1C6-C7158F96BFCE}" dt="2020-06-12T05:08:53.301" v="1273" actId="2085"/>
          <ac:spMkLst>
            <pc:docMk/>
            <pc:sldMk cId="3819561044" sldId="264"/>
            <ac:spMk id="25" creationId="{4DE2E381-7166-485D-8ED0-6797BFC60A1F}"/>
          </ac:spMkLst>
        </pc:spChg>
        <pc:spChg chg="add mod">
          <ac:chgData name="Justin Ehrenhofer" userId="8b6767c7-0acc-4fcf-9392-9df6f3b59b44" providerId="ADAL" clId="{EEE408F4-A433-4286-B1C6-C7158F96BFCE}" dt="2020-06-12T05:09:07.655" v="1278" actId="1076"/>
          <ac:spMkLst>
            <pc:docMk/>
            <pc:sldMk cId="3819561044" sldId="264"/>
            <ac:spMk id="26" creationId="{B645CA4D-2407-436B-B8F7-D0FFE2F9F2F6}"/>
          </ac:spMkLst>
        </pc:spChg>
        <pc:spChg chg="add mod">
          <ac:chgData name="Justin Ehrenhofer" userId="8b6767c7-0acc-4fcf-9392-9df6f3b59b44" providerId="ADAL" clId="{EEE408F4-A433-4286-B1C6-C7158F96BFCE}" dt="2020-06-12T05:09:03.748" v="1277" actId="1076"/>
          <ac:spMkLst>
            <pc:docMk/>
            <pc:sldMk cId="3819561044" sldId="264"/>
            <ac:spMk id="27" creationId="{97630ED9-B5BB-44E1-9D45-AED707E899D8}"/>
          </ac:spMkLst>
        </pc:spChg>
        <pc:spChg chg="add mod">
          <ac:chgData name="Justin Ehrenhofer" userId="8b6767c7-0acc-4fcf-9392-9df6f3b59b44" providerId="ADAL" clId="{EEE408F4-A433-4286-B1C6-C7158F96BFCE}" dt="2020-06-12T05:10:20.741" v="1339" actId="1076"/>
          <ac:spMkLst>
            <pc:docMk/>
            <pc:sldMk cId="3819561044" sldId="264"/>
            <ac:spMk id="28" creationId="{AFC5FBAA-D131-4CDF-889E-CAA70B5794B0}"/>
          </ac:spMkLst>
        </pc:spChg>
        <pc:spChg chg="add mod">
          <ac:chgData name="Justin Ehrenhofer" userId="8b6767c7-0acc-4fcf-9392-9df6f3b59b44" providerId="ADAL" clId="{EEE408F4-A433-4286-B1C6-C7158F96BFCE}" dt="2020-06-12T05:10:25.965" v="1340" actId="1076"/>
          <ac:spMkLst>
            <pc:docMk/>
            <pc:sldMk cId="3819561044" sldId="264"/>
            <ac:spMk id="29" creationId="{1731AFB7-A87B-4A12-BAC1-3D808BDFAFFD}"/>
          </ac:spMkLst>
        </pc:spChg>
        <pc:spChg chg="add mod">
          <ac:chgData name="Justin Ehrenhofer" userId="8b6767c7-0acc-4fcf-9392-9df6f3b59b44" providerId="ADAL" clId="{EEE408F4-A433-4286-B1C6-C7158F96BFCE}" dt="2020-06-12T05:10:30.020" v="1341" actId="1076"/>
          <ac:spMkLst>
            <pc:docMk/>
            <pc:sldMk cId="3819561044" sldId="264"/>
            <ac:spMk id="30" creationId="{B613421C-3D68-4922-8205-80351416523D}"/>
          </ac:spMkLst>
        </pc:spChg>
        <pc:spChg chg="add mod">
          <ac:chgData name="Justin Ehrenhofer" userId="8b6767c7-0acc-4fcf-9392-9df6f3b59b44" providerId="ADAL" clId="{EEE408F4-A433-4286-B1C6-C7158F96BFCE}" dt="2020-06-12T05:12:43.342" v="1392" actId="27636"/>
          <ac:spMkLst>
            <pc:docMk/>
            <pc:sldMk cId="3819561044" sldId="264"/>
            <ac:spMk id="36" creationId="{6D8BC62D-A3C1-4808-A209-6B3C35933823}"/>
          </ac:spMkLst>
        </pc:spChg>
        <pc:spChg chg="add mod">
          <ac:chgData name="Justin Ehrenhofer" userId="8b6767c7-0acc-4fcf-9392-9df6f3b59b44" providerId="ADAL" clId="{EEE408F4-A433-4286-B1C6-C7158F96BFCE}" dt="2020-06-12T05:13:19.857" v="1453" actId="20577"/>
          <ac:spMkLst>
            <pc:docMk/>
            <pc:sldMk cId="3819561044" sldId="264"/>
            <ac:spMk id="37" creationId="{DBA53D4E-F7EA-4653-8E5E-E61AE0E945E5}"/>
          </ac:spMkLst>
        </pc:spChg>
        <pc:grpChg chg="add del mod">
          <ac:chgData name="Justin Ehrenhofer" userId="8b6767c7-0acc-4fcf-9392-9df6f3b59b44" providerId="ADAL" clId="{EEE408F4-A433-4286-B1C6-C7158F96BFCE}" dt="2020-06-12T05:05:49.434" v="1202" actId="478"/>
          <ac:grpSpMkLst>
            <pc:docMk/>
            <pc:sldMk cId="3819561044" sldId="264"/>
            <ac:grpSpMk id="18" creationId="{3024599D-0402-47AB-813C-B9194097BA9B}"/>
          </ac:grpSpMkLst>
        </pc:grpChg>
        <pc:picChg chg="add del mod">
          <ac:chgData name="Justin Ehrenhofer" userId="8b6767c7-0acc-4fcf-9392-9df6f3b59b44" providerId="ADAL" clId="{EEE408F4-A433-4286-B1C6-C7158F96BFCE}" dt="2020-06-12T04:40:17.159" v="186" actId="478"/>
          <ac:picMkLst>
            <pc:docMk/>
            <pc:sldMk cId="3819561044" sldId="264"/>
            <ac:picMk id="5" creationId="{08BDACE4-7967-41FD-A12B-E78DC624A7A1}"/>
          </ac:picMkLst>
        </pc:picChg>
        <pc:picChg chg="add mod">
          <ac:chgData name="Justin Ehrenhofer" userId="8b6767c7-0acc-4fcf-9392-9df6f3b59b44" providerId="ADAL" clId="{EEE408F4-A433-4286-B1C6-C7158F96BFCE}" dt="2020-06-12T04:42:30.647" v="359" actId="164"/>
          <ac:picMkLst>
            <pc:docMk/>
            <pc:sldMk cId="3819561044" sldId="264"/>
            <ac:picMk id="7" creationId="{145779E4-B0C6-4757-93FE-6D1CD940435A}"/>
          </ac:picMkLst>
        </pc:picChg>
        <pc:picChg chg="add mod">
          <ac:chgData name="Justin Ehrenhofer" userId="8b6767c7-0acc-4fcf-9392-9df6f3b59b44" providerId="ADAL" clId="{EEE408F4-A433-4286-B1C6-C7158F96BFCE}" dt="2020-06-12T04:42:30.647" v="359" actId="164"/>
          <ac:picMkLst>
            <pc:docMk/>
            <pc:sldMk cId="3819561044" sldId="264"/>
            <ac:picMk id="9" creationId="{2D944231-3EEB-4C63-9C6D-7FFF3F32225F}"/>
          </ac:picMkLst>
        </pc:picChg>
        <pc:picChg chg="add mod">
          <ac:chgData name="Justin Ehrenhofer" userId="8b6767c7-0acc-4fcf-9392-9df6f3b59b44" providerId="ADAL" clId="{EEE408F4-A433-4286-B1C6-C7158F96BFCE}" dt="2020-06-12T04:42:49.016" v="377" actId="1037"/>
          <ac:picMkLst>
            <pc:docMk/>
            <pc:sldMk cId="3819561044" sldId="264"/>
            <ac:picMk id="11" creationId="{3CD5033D-7ECB-4D7F-9BD4-04F05A45BD02}"/>
          </ac:picMkLst>
        </pc:picChg>
        <pc:picChg chg="add del mod">
          <ac:chgData name="Justin Ehrenhofer" userId="8b6767c7-0acc-4fcf-9392-9df6f3b59b44" providerId="ADAL" clId="{EEE408F4-A433-4286-B1C6-C7158F96BFCE}" dt="2020-06-12T05:07:32.252" v="1228" actId="478"/>
          <ac:picMkLst>
            <pc:docMk/>
            <pc:sldMk cId="3819561044" sldId="264"/>
            <ac:picMk id="21" creationId="{93A89E5C-0049-4608-9BCA-D8B1C1A48D94}"/>
          </ac:picMkLst>
        </pc:picChg>
        <pc:picChg chg="add mod modCrop">
          <ac:chgData name="Justin Ehrenhofer" userId="8b6767c7-0acc-4fcf-9392-9df6f3b59b44" providerId="ADAL" clId="{EEE408F4-A433-4286-B1C6-C7158F96BFCE}" dt="2020-06-12T05:08:06.580" v="1240" actId="1076"/>
          <ac:picMkLst>
            <pc:docMk/>
            <pc:sldMk cId="3819561044" sldId="264"/>
            <ac:picMk id="23" creationId="{05768222-8F84-4B6E-B128-6919D2A8D559}"/>
          </ac:picMkLst>
        </pc:picChg>
        <pc:cxnChg chg="add mod">
          <ac:chgData name="Justin Ehrenhofer" userId="8b6767c7-0acc-4fcf-9392-9df6f3b59b44" providerId="ADAL" clId="{EEE408F4-A433-4286-B1C6-C7158F96BFCE}" dt="2020-06-12T05:10:40.404" v="1344" actId="1582"/>
          <ac:cxnSpMkLst>
            <pc:docMk/>
            <pc:sldMk cId="3819561044" sldId="264"/>
            <ac:cxnSpMk id="32" creationId="{66E3052B-6DF8-4B9F-864B-D3869D5D5056}"/>
          </ac:cxnSpMkLst>
        </pc:cxnChg>
        <pc:cxnChg chg="add mod">
          <ac:chgData name="Justin Ehrenhofer" userId="8b6767c7-0acc-4fcf-9392-9df6f3b59b44" providerId="ADAL" clId="{EEE408F4-A433-4286-B1C6-C7158F96BFCE}" dt="2020-06-12T05:10:46.624" v="1347" actId="14100"/>
          <ac:cxnSpMkLst>
            <pc:docMk/>
            <pc:sldMk cId="3819561044" sldId="264"/>
            <ac:cxnSpMk id="33" creationId="{9DB590AB-0896-40BD-9A35-B0C4BA36C519}"/>
          </ac:cxnSpMkLst>
        </pc:cxnChg>
      </pc:sldChg>
      <pc:sldChg chg="addSp delSp modSp ord modNotesTx">
        <pc:chgData name="Justin Ehrenhofer" userId="8b6767c7-0acc-4fcf-9392-9df6f3b59b44" providerId="ADAL" clId="{EEE408F4-A433-4286-B1C6-C7158F96BFCE}" dt="2020-06-12T05:03:15.185" v="1187" actId="20577"/>
        <pc:sldMkLst>
          <pc:docMk/>
          <pc:sldMk cId="1746163430" sldId="266"/>
        </pc:sldMkLst>
        <pc:spChg chg="mod">
          <ac:chgData name="Justin Ehrenhofer" userId="8b6767c7-0acc-4fcf-9392-9df6f3b59b44" providerId="ADAL" clId="{EEE408F4-A433-4286-B1C6-C7158F96BFCE}" dt="2020-06-12T05:02:39.394" v="1149" actId="20577"/>
          <ac:spMkLst>
            <pc:docMk/>
            <pc:sldMk cId="1746163430" sldId="266"/>
            <ac:spMk id="2" creationId="{AE3264A9-403F-4340-871D-FA005050A88D}"/>
          </ac:spMkLst>
        </pc:spChg>
        <pc:grpChg chg="del">
          <ac:chgData name="Justin Ehrenhofer" userId="8b6767c7-0acc-4fcf-9392-9df6f3b59b44" providerId="ADAL" clId="{EEE408F4-A433-4286-B1C6-C7158F96BFCE}" dt="2020-06-12T04:56:38.216" v="1076" actId="478"/>
          <ac:grpSpMkLst>
            <pc:docMk/>
            <pc:sldMk cId="1746163430" sldId="266"/>
            <ac:grpSpMk id="24" creationId="{D701182C-8714-4027-84DB-A3A635C6E197}"/>
          </ac:grpSpMkLst>
        </pc:grpChg>
        <pc:picChg chg="add mod">
          <ac:chgData name="Justin Ehrenhofer" userId="8b6767c7-0acc-4fcf-9392-9df6f3b59b44" providerId="ADAL" clId="{EEE408F4-A433-4286-B1C6-C7158F96BFCE}" dt="2020-06-12T04:57:25.988" v="1079" actId="1076"/>
          <ac:picMkLst>
            <pc:docMk/>
            <pc:sldMk cId="1746163430" sldId="266"/>
            <ac:picMk id="25" creationId="{36DA1907-CACD-40DB-B0DB-3C8E93F8CFFC}"/>
          </ac:picMkLst>
        </pc:picChg>
        <pc:picChg chg="add mod">
          <ac:chgData name="Justin Ehrenhofer" userId="8b6767c7-0acc-4fcf-9392-9df6f3b59b44" providerId="ADAL" clId="{EEE408F4-A433-4286-B1C6-C7158F96BFCE}" dt="2020-06-12T05:02:03.996" v="1128" actId="14100"/>
          <ac:picMkLst>
            <pc:docMk/>
            <pc:sldMk cId="1746163430" sldId="266"/>
            <ac:picMk id="26" creationId="{F0E988DF-2616-48FD-BF99-18D8627181B0}"/>
          </ac:picMkLst>
        </pc:picChg>
      </pc:sldChg>
      <pc:sldChg chg="modSp">
        <pc:chgData name="Justin Ehrenhofer" userId="8b6767c7-0acc-4fcf-9392-9df6f3b59b44" providerId="ADAL" clId="{EEE408F4-A433-4286-B1C6-C7158F96BFCE}" dt="2020-06-12T05:20:53.847" v="1662" actId="403"/>
        <pc:sldMkLst>
          <pc:docMk/>
          <pc:sldMk cId="2703503911" sldId="267"/>
        </pc:sldMkLst>
        <pc:spChg chg="mod">
          <ac:chgData name="Justin Ehrenhofer" userId="8b6767c7-0acc-4fcf-9392-9df6f3b59b44" providerId="ADAL" clId="{EEE408F4-A433-4286-B1C6-C7158F96BFCE}" dt="2020-06-12T05:20:53.847" v="1662" actId="403"/>
          <ac:spMkLst>
            <pc:docMk/>
            <pc:sldMk cId="2703503911" sldId="267"/>
            <ac:spMk id="2" creationId="{AE3264A9-403F-4340-871D-FA005050A88D}"/>
          </ac:spMkLst>
        </pc:spChg>
      </pc:sldChg>
      <pc:sldChg chg="modSp">
        <pc:chgData name="Justin Ehrenhofer" userId="8b6767c7-0acc-4fcf-9392-9df6f3b59b44" providerId="ADAL" clId="{EEE408F4-A433-4286-B1C6-C7158F96BFCE}" dt="2020-06-12T04:54:23.166" v="1003" actId="20577"/>
        <pc:sldMkLst>
          <pc:docMk/>
          <pc:sldMk cId="2730816849" sldId="272"/>
        </pc:sldMkLst>
        <pc:spChg chg="mod">
          <ac:chgData name="Justin Ehrenhofer" userId="8b6767c7-0acc-4fcf-9392-9df6f3b59b44" providerId="ADAL" clId="{EEE408F4-A433-4286-B1C6-C7158F96BFCE}" dt="2020-06-12T04:54:23.166" v="1003" actId="20577"/>
          <ac:spMkLst>
            <pc:docMk/>
            <pc:sldMk cId="2730816849" sldId="272"/>
            <ac:spMk id="3" creationId="{966747BC-68FB-4E42-9438-BD4D9D83D49C}"/>
          </ac:spMkLst>
        </pc:spChg>
      </pc:sldChg>
      <pc:sldChg chg="del">
        <pc:chgData name="Justin Ehrenhofer" userId="8b6767c7-0acc-4fcf-9392-9df6f3b59b44" providerId="ADAL" clId="{EEE408F4-A433-4286-B1C6-C7158F96BFCE}" dt="2020-06-12T04:54:07.577" v="997" actId="2696"/>
        <pc:sldMkLst>
          <pc:docMk/>
          <pc:sldMk cId="3721599399" sldId="274"/>
        </pc:sldMkLst>
      </pc:sldChg>
      <pc:sldChg chg="addSp delSp modSp">
        <pc:chgData name="Justin Ehrenhofer" userId="8b6767c7-0acc-4fcf-9392-9df6f3b59b44" providerId="ADAL" clId="{EEE408F4-A433-4286-B1C6-C7158F96BFCE}" dt="2020-06-12T04:55:26.184" v="1010" actId="1076"/>
        <pc:sldMkLst>
          <pc:docMk/>
          <pc:sldMk cId="1752460285" sldId="275"/>
        </pc:sldMkLst>
        <pc:picChg chg="del">
          <ac:chgData name="Justin Ehrenhofer" userId="8b6767c7-0acc-4fcf-9392-9df6f3b59b44" providerId="ADAL" clId="{EEE408F4-A433-4286-B1C6-C7158F96BFCE}" dt="2020-06-12T04:55:13.276" v="1004" actId="478"/>
          <ac:picMkLst>
            <pc:docMk/>
            <pc:sldMk cId="1752460285" sldId="275"/>
            <ac:picMk id="1028" creationId="{A2F6523B-3B83-4CCA-90D1-B7F750E55356}"/>
          </ac:picMkLst>
        </pc:picChg>
        <pc:picChg chg="add mod">
          <ac:chgData name="Justin Ehrenhofer" userId="8b6767c7-0acc-4fcf-9392-9df6f3b59b44" providerId="ADAL" clId="{EEE408F4-A433-4286-B1C6-C7158F96BFCE}" dt="2020-06-12T04:55:26.184" v="1010" actId="1076"/>
          <ac:picMkLst>
            <pc:docMk/>
            <pc:sldMk cId="1752460285" sldId="275"/>
            <ac:picMk id="1030" creationId="{E2BC20EA-8FE1-43B1-B6E5-B2ACAB036AEA}"/>
          </ac:picMkLst>
        </pc:picChg>
      </pc:sldChg>
      <pc:sldChg chg="addSp delSp modSp modNotesTx">
        <pc:chgData name="Justin Ehrenhofer" userId="8b6767c7-0acc-4fcf-9392-9df6f3b59b44" providerId="ADAL" clId="{EEE408F4-A433-4286-B1C6-C7158F96BFCE}" dt="2020-06-12T05:28:04.600" v="1735" actId="20577"/>
        <pc:sldMkLst>
          <pc:docMk/>
          <pc:sldMk cId="3080230751" sldId="278"/>
        </pc:sldMkLst>
        <pc:spChg chg="mod">
          <ac:chgData name="Justin Ehrenhofer" userId="8b6767c7-0acc-4fcf-9392-9df6f3b59b44" providerId="ADAL" clId="{EEE408F4-A433-4286-B1C6-C7158F96BFCE}" dt="2020-06-12T05:27:43.093" v="1711" actId="20577"/>
          <ac:spMkLst>
            <pc:docMk/>
            <pc:sldMk cId="3080230751" sldId="278"/>
            <ac:spMk id="10" creationId="{CFDBF586-916C-4AAD-8D05-0BE486790039}"/>
          </ac:spMkLst>
        </pc:spChg>
        <pc:spChg chg="mod">
          <ac:chgData name="Justin Ehrenhofer" userId="8b6767c7-0acc-4fcf-9392-9df6f3b59b44" providerId="ADAL" clId="{EEE408F4-A433-4286-B1C6-C7158F96BFCE}" dt="2020-06-12T05:26:18.827" v="1686" actId="1035"/>
          <ac:spMkLst>
            <pc:docMk/>
            <pc:sldMk cId="3080230751" sldId="278"/>
            <ac:spMk id="12" creationId="{3279C51D-9381-404D-8C5B-C891A8E94451}"/>
          </ac:spMkLst>
        </pc:spChg>
        <pc:picChg chg="del">
          <ac:chgData name="Justin Ehrenhofer" userId="8b6767c7-0acc-4fcf-9392-9df6f3b59b44" providerId="ADAL" clId="{EEE408F4-A433-4286-B1C6-C7158F96BFCE}" dt="2020-06-12T05:25:45.666" v="1663" actId="478"/>
          <ac:picMkLst>
            <pc:docMk/>
            <pc:sldMk cId="3080230751" sldId="278"/>
            <ac:picMk id="4098" creationId="{3F78EECD-24D7-46BC-8AE7-E2E00AC46030}"/>
          </ac:picMkLst>
        </pc:picChg>
        <pc:picChg chg="add mod">
          <ac:chgData name="Justin Ehrenhofer" userId="8b6767c7-0acc-4fcf-9392-9df6f3b59b44" providerId="ADAL" clId="{EEE408F4-A433-4286-B1C6-C7158F96BFCE}" dt="2020-06-12T05:25:48.939" v="1665" actId="167"/>
          <ac:picMkLst>
            <pc:docMk/>
            <pc:sldMk cId="3080230751" sldId="278"/>
            <ac:picMk id="4100" creationId="{E568FCEB-8EBC-44CE-BF84-DAD2D033DF74}"/>
          </ac:picMkLst>
        </pc:picChg>
      </pc:sldChg>
      <pc:sldChg chg="addSp delSp modSp">
        <pc:chgData name="Justin Ehrenhofer" userId="8b6767c7-0acc-4fcf-9392-9df6f3b59b44" providerId="ADAL" clId="{EEE408F4-A433-4286-B1C6-C7158F96BFCE}" dt="2020-06-12T05:27:23.296" v="1709" actId="478"/>
        <pc:sldMkLst>
          <pc:docMk/>
          <pc:sldMk cId="1899172813" sldId="279"/>
        </pc:sldMkLst>
        <pc:spChg chg="mod">
          <ac:chgData name="Justin Ehrenhofer" userId="8b6767c7-0acc-4fcf-9392-9df6f3b59b44" providerId="ADAL" clId="{EEE408F4-A433-4286-B1C6-C7158F96BFCE}" dt="2020-06-12T05:27:22.137" v="1707" actId="1036"/>
          <ac:spMkLst>
            <pc:docMk/>
            <pc:sldMk cId="1899172813" sldId="279"/>
            <ac:spMk id="14" creationId="{077A3645-87BA-42F0-8572-D99E8C5CC17D}"/>
          </ac:spMkLst>
        </pc:spChg>
        <pc:picChg chg="add del">
          <ac:chgData name="Justin Ehrenhofer" userId="8b6767c7-0acc-4fcf-9392-9df6f3b59b44" providerId="ADAL" clId="{EEE408F4-A433-4286-B1C6-C7158F96BFCE}" dt="2020-06-12T05:27:23.296" v="1709" actId="478"/>
          <ac:picMkLst>
            <pc:docMk/>
            <pc:sldMk cId="1899172813" sldId="279"/>
            <ac:picMk id="5122" creationId="{B9CAA54F-1309-4D29-839B-B6FA04258A0C}"/>
          </ac:picMkLst>
        </pc:picChg>
        <pc:picChg chg="add del mod">
          <ac:chgData name="Justin Ehrenhofer" userId="8b6767c7-0acc-4fcf-9392-9df6f3b59b44" providerId="ADAL" clId="{EEE408F4-A433-4286-B1C6-C7158F96BFCE}" dt="2020-06-12T05:27:22.874" v="1708"/>
          <ac:picMkLst>
            <pc:docMk/>
            <pc:sldMk cId="1899172813" sldId="279"/>
            <ac:picMk id="5124" creationId="{4CAE8D1C-2071-4953-9502-EA8AA32FBCE2}"/>
          </ac:picMkLst>
        </pc:picChg>
      </pc:sldChg>
      <pc:sldChg chg="modNotesTx">
        <pc:chgData name="Justin Ehrenhofer" userId="8b6767c7-0acc-4fcf-9392-9df6f3b59b44" providerId="ADAL" clId="{EEE408F4-A433-4286-B1C6-C7158F96BFCE}" dt="2020-06-12T14:53:07.613" v="1818" actId="20577"/>
        <pc:sldMkLst>
          <pc:docMk/>
          <pc:sldMk cId="2253169484" sldId="280"/>
        </pc:sldMkLst>
      </pc:sldChg>
      <pc:sldChg chg="modSp add">
        <pc:chgData name="Justin Ehrenhofer" userId="8b6767c7-0acc-4fcf-9392-9df6f3b59b44" providerId="ADAL" clId="{EEE408F4-A433-4286-B1C6-C7158F96BFCE}" dt="2020-06-12T05:20:00.440" v="1652" actId="207"/>
        <pc:sldMkLst>
          <pc:docMk/>
          <pc:sldMk cId="2342927411" sldId="281"/>
        </pc:sldMkLst>
        <pc:spChg chg="mod">
          <ac:chgData name="Justin Ehrenhofer" userId="8b6767c7-0acc-4fcf-9392-9df6f3b59b44" providerId="ADAL" clId="{EEE408F4-A433-4286-B1C6-C7158F96BFCE}" dt="2020-06-12T04:37:40.496" v="10" actId="20577"/>
          <ac:spMkLst>
            <pc:docMk/>
            <pc:sldMk cId="2342927411" sldId="281"/>
            <ac:spMk id="2" creationId="{AE3264A9-403F-4340-871D-FA005050A88D}"/>
          </ac:spMkLst>
        </pc:spChg>
        <pc:spChg chg="mod">
          <ac:chgData name="Justin Ehrenhofer" userId="8b6767c7-0acc-4fcf-9392-9df6f3b59b44" providerId="ADAL" clId="{EEE408F4-A433-4286-B1C6-C7158F96BFCE}" dt="2020-06-12T05:20:00.440" v="1652" actId="207"/>
          <ac:spMkLst>
            <pc:docMk/>
            <pc:sldMk cId="2342927411" sldId="281"/>
            <ac:spMk id="3" creationId="{966747BC-68FB-4E42-9438-BD4D9D83D49C}"/>
          </ac:spMkLst>
        </pc:spChg>
      </pc:sldChg>
      <pc:sldChg chg="addSp delSp modSp add">
        <pc:chgData name="Justin Ehrenhofer" userId="8b6767c7-0acc-4fcf-9392-9df6f3b59b44" providerId="ADAL" clId="{EEE408F4-A433-4286-B1C6-C7158F96BFCE}" dt="2020-06-12T04:48:38.670" v="959" actId="1036"/>
        <pc:sldMkLst>
          <pc:docMk/>
          <pc:sldMk cId="2967758901" sldId="282"/>
        </pc:sldMkLst>
        <pc:spChg chg="del">
          <ac:chgData name="Justin Ehrenhofer" userId="8b6767c7-0acc-4fcf-9392-9df6f3b59b44" providerId="ADAL" clId="{EEE408F4-A433-4286-B1C6-C7158F96BFCE}" dt="2020-06-12T04:38:29.936" v="160" actId="478"/>
          <ac:spMkLst>
            <pc:docMk/>
            <pc:sldMk cId="2967758901" sldId="282"/>
            <ac:spMk id="2" creationId="{AE3264A9-403F-4340-871D-FA005050A88D}"/>
          </ac:spMkLst>
        </pc:spChg>
        <pc:spChg chg="del">
          <ac:chgData name="Justin Ehrenhofer" userId="8b6767c7-0acc-4fcf-9392-9df6f3b59b44" providerId="ADAL" clId="{EEE408F4-A433-4286-B1C6-C7158F96BFCE}" dt="2020-06-12T04:38:33.916" v="162" actId="478"/>
          <ac:spMkLst>
            <pc:docMk/>
            <pc:sldMk cId="2967758901" sldId="282"/>
            <ac:spMk id="3" creationId="{966747BC-68FB-4E42-9438-BD4D9D83D49C}"/>
          </ac:spMkLst>
        </pc:spChg>
        <pc:spChg chg="add del mod">
          <ac:chgData name="Justin Ehrenhofer" userId="8b6767c7-0acc-4fcf-9392-9df6f3b59b44" providerId="ADAL" clId="{EEE408F4-A433-4286-B1C6-C7158F96BFCE}" dt="2020-06-12T04:38:32.099" v="161" actId="478"/>
          <ac:spMkLst>
            <pc:docMk/>
            <pc:sldMk cId="2967758901" sldId="282"/>
            <ac:spMk id="5" creationId="{0724860D-BA49-4FF2-8D33-AB9AEB86E381}"/>
          </ac:spMkLst>
        </pc:spChg>
        <pc:spChg chg="add del mod">
          <ac:chgData name="Justin Ehrenhofer" userId="8b6767c7-0acc-4fcf-9392-9df6f3b59b44" providerId="ADAL" clId="{EEE408F4-A433-4286-B1C6-C7158F96BFCE}" dt="2020-06-12T04:38:42.124" v="163" actId="478"/>
          <ac:spMkLst>
            <pc:docMk/>
            <pc:sldMk cId="2967758901" sldId="282"/>
            <ac:spMk id="7" creationId="{A9CC1FB1-F1D0-4669-9BB9-2940511D25F7}"/>
          </ac:spMkLst>
        </pc:spChg>
        <pc:spChg chg="add mod">
          <ac:chgData name="Justin Ehrenhofer" userId="8b6767c7-0acc-4fcf-9392-9df6f3b59b44" providerId="ADAL" clId="{EEE408F4-A433-4286-B1C6-C7158F96BFCE}" dt="2020-06-12T04:44:37.750" v="523" actId="1035"/>
          <ac:spMkLst>
            <pc:docMk/>
            <pc:sldMk cId="2967758901" sldId="282"/>
            <ac:spMk id="8" creationId="{F1817972-A9B9-43B8-94EC-DE97433D363F}"/>
          </ac:spMkLst>
        </pc:spChg>
        <pc:spChg chg="add mod">
          <ac:chgData name="Justin Ehrenhofer" userId="8b6767c7-0acc-4fcf-9392-9df6f3b59b44" providerId="ADAL" clId="{EEE408F4-A433-4286-B1C6-C7158F96BFCE}" dt="2020-06-12T04:44:37.750" v="523" actId="1035"/>
          <ac:spMkLst>
            <pc:docMk/>
            <pc:sldMk cId="2967758901" sldId="282"/>
            <ac:spMk id="10" creationId="{8F8D5FF8-ACBC-4B1B-BB41-84C8C5925D52}"/>
          </ac:spMkLst>
        </pc:spChg>
        <pc:spChg chg="mod">
          <ac:chgData name="Justin Ehrenhofer" userId="8b6767c7-0acc-4fcf-9392-9df6f3b59b44" providerId="ADAL" clId="{EEE408F4-A433-4286-B1C6-C7158F96BFCE}" dt="2020-06-12T04:48:33.567" v="949" actId="20577"/>
          <ac:spMkLst>
            <pc:docMk/>
            <pc:sldMk cId="2967758901" sldId="282"/>
            <ac:spMk id="15" creationId="{F7ABD692-104F-4FB0-9662-ADB3D08C64ED}"/>
          </ac:spMkLst>
        </pc:spChg>
        <pc:grpChg chg="add mod">
          <ac:chgData name="Justin Ehrenhofer" userId="8b6767c7-0acc-4fcf-9392-9df6f3b59b44" providerId="ADAL" clId="{EEE408F4-A433-4286-B1C6-C7158F96BFCE}" dt="2020-06-12T04:48:38.670" v="959" actId="1036"/>
          <ac:grpSpMkLst>
            <pc:docMk/>
            <pc:sldMk cId="2967758901" sldId="282"/>
            <ac:grpSpMk id="11" creationId="{EE16039A-685A-4EFD-870E-1D73E37891BF}"/>
          </ac:grpSpMkLst>
        </pc:grpChg>
        <pc:cxnChg chg="add mod">
          <ac:chgData name="Justin Ehrenhofer" userId="8b6767c7-0acc-4fcf-9392-9df6f3b59b44" providerId="ADAL" clId="{EEE408F4-A433-4286-B1C6-C7158F96BFCE}" dt="2020-06-12T04:44:37.750" v="523" actId="1035"/>
          <ac:cxnSpMkLst>
            <pc:docMk/>
            <pc:sldMk cId="2967758901" sldId="282"/>
            <ac:cxnSpMk id="9" creationId="{9703DA02-8042-43A7-9D5E-EDA46E2717A1}"/>
          </ac:cxnSpMkLst>
        </pc:cxnChg>
      </pc:sldChg>
      <pc:sldChg chg="add">
        <pc:chgData name="Justin Ehrenhofer" userId="8b6767c7-0acc-4fcf-9392-9df6f3b59b44" providerId="ADAL" clId="{EEE408F4-A433-4286-B1C6-C7158F96BFCE}" dt="2020-06-12T04:56:18.222" v="1011"/>
        <pc:sldMkLst>
          <pc:docMk/>
          <pc:sldMk cId="3867724695" sldId="283"/>
        </pc:sldMkLst>
      </pc:sldChg>
      <pc:sldChg chg="add">
        <pc:chgData name="Justin Ehrenhofer" userId="8b6767c7-0acc-4fcf-9392-9df6f3b59b44" providerId="ADAL" clId="{EEE408F4-A433-4286-B1C6-C7158F96BFCE}" dt="2020-06-12T05:05:42.012" v="1188"/>
        <pc:sldMkLst>
          <pc:docMk/>
          <pc:sldMk cId="1079469670" sldId="28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F1682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EC5-47BC-86CA-AD580ACF5062}"/>
              </c:ext>
            </c:extLst>
          </c:dPt>
          <c:dPt>
            <c:idx val="1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5-47BC-86CA-AD580ACF5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805-4EEF-A621-816633118A6C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05-4EEF-A621-816633118A6C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805-4EEF-A621-816633118A6C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805-4EEF-A621-816633118A6C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805-4EEF-A621-816633118A6C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805-4EEF-A621-816633118A6C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805-4EEF-A621-816633118A6C}"/>
              </c:ext>
            </c:extLst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805-4EEF-A621-816633118A6C}"/>
              </c:ext>
            </c:extLst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805-4EEF-A621-816633118A6C}"/>
              </c:ext>
            </c:extLst>
          </c:dPt>
          <c:dPt>
            <c:idx val="9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805-4EEF-A621-816633118A6C}"/>
              </c:ext>
            </c:extLst>
          </c:dPt>
          <c:dPt>
            <c:idx val="10"/>
            <c:bubble3D val="0"/>
            <c:spPr>
              <a:solidFill>
                <a:srgbClr val="00B05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805-4EEF-A621-816633118A6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805-4EEF-A621-816633118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50M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August</c:v>
                </c:pt>
                <c:pt idx="1">
                  <c:v>September</c:v>
                </c:pt>
                <c:pt idx="2">
                  <c:v>October</c:v>
                </c:pt>
                <c:pt idx="3">
                  <c:v>November</c:v>
                </c:pt>
                <c:pt idx="4">
                  <c:v>December</c:v>
                </c:pt>
                <c:pt idx="5">
                  <c:v>January</c:v>
                </c:pt>
                <c:pt idx="6">
                  <c:v>February</c:v>
                </c:pt>
                <c:pt idx="7">
                  <c:v>March</c:v>
                </c:pt>
                <c:pt idx="8">
                  <c:v>April</c:v>
                </c:pt>
                <c:pt idx="9">
                  <c:v>May</c:v>
                </c:pt>
                <c:pt idx="10">
                  <c:v>June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30</c:v>
                </c:pt>
                <c:pt idx="1">
                  <c:v>44</c:v>
                </c:pt>
                <c:pt idx="2">
                  <c:v>54</c:v>
                </c:pt>
                <c:pt idx="3">
                  <c:v>44</c:v>
                </c:pt>
                <c:pt idx="4">
                  <c:v>18</c:v>
                </c:pt>
                <c:pt idx="5">
                  <c:v>64</c:v>
                </c:pt>
                <c:pt idx="6">
                  <c:v>100</c:v>
                </c:pt>
                <c:pt idx="7">
                  <c:v>226</c:v>
                </c:pt>
                <c:pt idx="8">
                  <c:v>471</c:v>
                </c:pt>
                <c:pt idx="9">
                  <c:v>602</c:v>
                </c:pt>
                <c:pt idx="1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5-4352-B757-A58D5BE7C7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August</c:v>
                </c:pt>
                <c:pt idx="1">
                  <c:v>September</c:v>
                </c:pt>
                <c:pt idx="2">
                  <c:v>October</c:v>
                </c:pt>
                <c:pt idx="3">
                  <c:v>November</c:v>
                </c:pt>
                <c:pt idx="4">
                  <c:v>December</c:v>
                </c:pt>
                <c:pt idx="5">
                  <c:v>January</c:v>
                </c:pt>
                <c:pt idx="6">
                  <c:v>February</c:v>
                </c:pt>
                <c:pt idx="7">
                  <c:v>March</c:v>
                </c:pt>
                <c:pt idx="8">
                  <c:v>April</c:v>
                </c:pt>
                <c:pt idx="9">
                  <c:v>May</c:v>
                </c:pt>
                <c:pt idx="10">
                  <c:v>June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275</c:v>
                </c:pt>
                <c:pt idx="1">
                  <c:v>238</c:v>
                </c:pt>
                <c:pt idx="2">
                  <c:v>471</c:v>
                </c:pt>
                <c:pt idx="3">
                  <c:v>389</c:v>
                </c:pt>
                <c:pt idx="4">
                  <c:v>376</c:v>
                </c:pt>
                <c:pt idx="5">
                  <c:v>621</c:v>
                </c:pt>
                <c:pt idx="6">
                  <c:v>873</c:v>
                </c:pt>
                <c:pt idx="7">
                  <c:v>2759</c:v>
                </c:pt>
                <c:pt idx="8">
                  <c:v>2120</c:v>
                </c:pt>
                <c:pt idx="9">
                  <c:v>1471</c:v>
                </c:pt>
                <c:pt idx="10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E5-4352-B757-A58D5BE7C7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August</c:v>
                </c:pt>
                <c:pt idx="1">
                  <c:v>September</c:v>
                </c:pt>
                <c:pt idx="2">
                  <c:v>October</c:v>
                </c:pt>
                <c:pt idx="3">
                  <c:v>November</c:v>
                </c:pt>
                <c:pt idx="4">
                  <c:v>December</c:v>
                </c:pt>
                <c:pt idx="5">
                  <c:v>January</c:v>
                </c:pt>
                <c:pt idx="6">
                  <c:v>February</c:v>
                </c:pt>
                <c:pt idx="7">
                  <c:v>March</c:v>
                </c:pt>
                <c:pt idx="8">
                  <c:v>April</c:v>
                </c:pt>
                <c:pt idx="9">
                  <c:v>May</c:v>
                </c:pt>
                <c:pt idx="10">
                  <c:v>June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456</c:v>
                </c:pt>
                <c:pt idx="1">
                  <c:v>618</c:v>
                </c:pt>
                <c:pt idx="2">
                  <c:v>1016</c:v>
                </c:pt>
                <c:pt idx="3">
                  <c:v>565</c:v>
                </c:pt>
                <c:pt idx="4">
                  <c:v>678</c:v>
                </c:pt>
                <c:pt idx="5">
                  <c:v>828</c:v>
                </c:pt>
                <c:pt idx="6">
                  <c:v>1216</c:v>
                </c:pt>
                <c:pt idx="7">
                  <c:v>5374</c:v>
                </c:pt>
                <c:pt idx="8">
                  <c:v>6099</c:v>
                </c:pt>
                <c:pt idx="9">
                  <c:v>4430</c:v>
                </c:pt>
                <c:pt idx="10">
                  <c:v>1858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5-4352-B757-A58D5BE7C7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1922799"/>
        <c:axId val="957512863"/>
      </c:barChart>
      <c:catAx>
        <c:axId val="1161922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7512863"/>
        <c:crosses val="autoZero"/>
        <c:auto val="1"/>
        <c:lblAlgn val="ctr"/>
        <c:lblOffset val="100"/>
        <c:noMultiLvlLbl val="0"/>
      </c:catAx>
      <c:valAx>
        <c:axId val="957512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922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446981627296589"/>
          <c:y val="4.2244823563721209E-2"/>
          <c:w val="0.23661570428696413"/>
          <c:h val="7.1315859704279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57-4B46-B808-BD4CA483AE3C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57-4B46-B808-BD4CA483AE3C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57-4B46-B808-BD4CA483AE3C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057-4B46-B808-BD4CA483AE3C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057-4B46-B808-BD4CA483AE3C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057-4B46-B808-BD4CA483AE3C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057-4B46-B808-BD4CA483AE3C}"/>
              </c:ext>
            </c:extLst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057-4B46-B808-BD4CA483AE3C}"/>
              </c:ext>
            </c:extLst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057-4B46-B808-BD4CA483AE3C}"/>
              </c:ext>
            </c:extLst>
          </c:dPt>
          <c:dPt>
            <c:idx val="9"/>
            <c:bubble3D val="0"/>
            <c:spPr>
              <a:solidFill>
                <a:srgbClr val="F1682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057-4B46-B808-BD4CA483AE3C}"/>
              </c:ext>
            </c:extLst>
          </c:dPt>
          <c:dPt>
            <c:idx val="1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057-4B46-B808-BD4CA483AE3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057-4B46-B808-BD4CA483A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EC5-47BC-86CA-AD580ACF5062}"/>
              </c:ext>
            </c:extLst>
          </c:dPt>
          <c:dPt>
            <c:idx val="10"/>
            <c:bubble3D val="0"/>
            <c:spPr>
              <a:solidFill>
                <a:srgbClr val="C00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6E7B-4F24-B29C-039D33DEF7CB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5-47BC-86CA-AD580ACF5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57-4B46-B808-BD4CA483AE3C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57-4B46-B808-BD4CA483AE3C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57-4B46-B808-BD4CA483AE3C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057-4B46-B808-BD4CA483AE3C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057-4B46-B808-BD4CA483AE3C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057-4B46-B808-BD4CA483AE3C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057-4B46-B808-BD4CA483AE3C}"/>
              </c:ext>
            </c:extLst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057-4B46-B808-BD4CA483AE3C}"/>
              </c:ext>
            </c:extLst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057-4B46-B808-BD4CA483AE3C}"/>
              </c:ext>
            </c:extLst>
          </c:dPt>
          <c:dPt>
            <c:idx val="9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057-4B46-B808-BD4CA483AE3C}"/>
              </c:ext>
            </c:extLst>
          </c:dPt>
          <c:dPt>
            <c:idx val="1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057-4B46-B808-BD4CA483AE3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057-4B46-B808-BD4CA483A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9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EC5-47BC-86CA-AD580ACF5062}"/>
              </c:ext>
            </c:extLst>
          </c:dPt>
          <c:dPt>
            <c:idx val="10"/>
            <c:bubble3D val="0"/>
            <c:spPr>
              <a:solidFill>
                <a:srgbClr val="00B05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6E7B-4F24-B29C-039D33DEF7CB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5-47BC-86CA-AD580ACF5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57-4B46-B808-BD4CA483AE3C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57-4B46-B808-BD4CA483AE3C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57-4B46-B808-BD4CA483AE3C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057-4B46-B808-BD4CA483AE3C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057-4B46-B808-BD4CA483AE3C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057-4B46-B808-BD4CA483AE3C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057-4B46-B808-BD4CA483AE3C}"/>
              </c:ext>
            </c:extLst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057-4B46-B808-BD4CA483AE3C}"/>
              </c:ext>
            </c:extLst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057-4B46-B808-BD4CA483AE3C}"/>
              </c:ext>
            </c:extLst>
          </c:dPt>
          <c:dPt>
            <c:idx val="9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057-4B46-B808-BD4CA483AE3C}"/>
              </c:ext>
            </c:extLst>
          </c:dPt>
          <c:dPt>
            <c:idx val="10"/>
            <c:bubble3D val="0"/>
            <c:spPr>
              <a:solidFill>
                <a:srgbClr val="00B05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057-4B46-B808-BD4CA483AE3C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057-4B46-B808-BD4CA483A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70-45BF-BA9D-14E4C0D89C5D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70-45BF-BA9D-14E4C0D89C5D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370-45BF-BA9D-14E4C0D89C5D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370-45BF-BA9D-14E4C0D89C5D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370-45BF-BA9D-14E4C0D89C5D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370-45BF-BA9D-14E4C0D89C5D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370-45BF-BA9D-14E4C0D89C5D}"/>
              </c:ext>
            </c:extLst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370-45BF-BA9D-14E4C0D89C5D}"/>
              </c:ext>
            </c:extLst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370-45BF-BA9D-14E4C0D89C5D}"/>
              </c:ext>
            </c:extLst>
          </c:dPt>
          <c:dPt>
            <c:idx val="9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370-45BF-BA9D-14E4C0D89C5D}"/>
              </c:ext>
            </c:extLst>
          </c:dPt>
          <c:dPt>
            <c:idx val="10"/>
            <c:bubble3D val="0"/>
            <c:spPr>
              <a:solidFill>
                <a:srgbClr val="00B05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370-45BF-BA9D-14E4C0D89C5D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1370-45BF-BA9D-14E4C0D89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10-4975-B9AA-E48009D572A7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10-4975-B9AA-E48009D572A7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10-4975-B9AA-E48009D572A7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A10-4975-B9AA-E48009D572A7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A10-4975-B9AA-E48009D572A7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A10-4975-B9AA-E48009D572A7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A10-4975-B9AA-E48009D572A7}"/>
              </c:ext>
            </c:extLst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A10-4975-B9AA-E48009D572A7}"/>
              </c:ext>
            </c:extLst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A10-4975-B9AA-E48009D572A7}"/>
              </c:ext>
            </c:extLst>
          </c:dPt>
          <c:dPt>
            <c:idx val="9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FA10-4975-B9AA-E48009D572A7}"/>
              </c:ext>
            </c:extLst>
          </c:dPt>
          <c:dPt>
            <c:idx val="10"/>
            <c:bubble3D val="0"/>
            <c:spPr>
              <a:solidFill>
                <a:srgbClr val="00B05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FA10-4975-B9AA-E48009D572A7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FA10-4975-B9AA-E48009D57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030A0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56-4916-9C07-B987FD699313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56-4916-9C07-B987FD699313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56-4916-9C07-B987FD699313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56-4916-9C07-B987FD699313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056-4916-9C07-B987FD699313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056-4916-9C07-B987FD699313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056-4916-9C07-B987FD699313}"/>
              </c:ext>
            </c:extLst>
          </c:dPt>
          <c:dPt>
            <c:idx val="7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056-4916-9C07-B987FD699313}"/>
              </c:ext>
            </c:extLst>
          </c:dPt>
          <c:dPt>
            <c:idx val="8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056-4916-9C07-B987FD699313}"/>
              </c:ext>
            </c:extLst>
          </c:dPt>
          <c:dPt>
            <c:idx val="9"/>
            <c:bubble3D val="0"/>
            <c:spPr>
              <a:solidFill>
                <a:srgbClr val="7030A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2056-4916-9C07-B987FD699313}"/>
              </c:ext>
            </c:extLst>
          </c:dPt>
          <c:dPt>
            <c:idx val="10"/>
            <c:bubble3D val="0"/>
            <c:spPr>
              <a:solidFill>
                <a:srgbClr val="00B05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2056-4916-9C07-B987FD699313}"/>
              </c:ext>
            </c:extLst>
          </c:dPt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2056-4916-9C07-B987FD6993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C6AC1-2AB0-4FF2-A9A0-2CE6F25D84A9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4CBBC-4C4B-453A-B0C7-C7AC9C31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1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 mindset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4CBBC-4C4B-453A-B0C7-C7AC9C3143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6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Nearly 100x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4CBBC-4C4B-453A-B0C7-C7AC9C3143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6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1/10</a:t>
            </a:r>
            <a:r>
              <a:rPr lang="en-US" baseline="30000" dirty="0"/>
              <a:t>th</a:t>
            </a:r>
            <a:r>
              <a:rPr lang="en-US" dirty="0"/>
              <a:t> of the LOWEST Monero monthly volume in the past year; </a:t>
            </a:r>
            <a:r>
              <a:rPr lang="en-US" dirty="0" err="1"/>
              <a:t>Samourai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4CBBC-4C4B-453A-B0C7-C7AC9C3143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2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19-year-old can make an impact, you can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4CBBC-4C4B-453A-B0C7-C7AC9C3143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40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19-year-old can make an impact, you can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4CBBC-4C4B-453A-B0C7-C7AC9C3143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F718-22F7-49C8-B8C0-2BACE9831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41492-37FF-4F65-BE7D-89BC9A973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511CD-18C7-4C1A-AF7A-5E9A01EE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03A34-16D6-41B6-9B97-450B8773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593A7-A78E-406D-A56D-55C5FCBD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8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E0BE-7051-4809-B331-A0B38EE5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3F5CD-05FD-4242-AC00-617F4B578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381A-D39B-41E0-A1F3-80A2B9A2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A004F-4B0C-4FBA-8832-561DD632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47E60-C18E-4D79-AE46-7B9565EA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8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9DFD7C-7BD9-4A46-B425-D8723D2E8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C06C8E-31AE-4357-9C20-FCF037771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28BB-C57D-410A-A1B2-06FDABB2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6833A-FB12-434C-B75B-00910002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56577-3373-4309-8220-EBAEF42A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1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32D8-3F08-4F79-A3B4-C14EB483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7960-8AC9-4A3A-B6A0-AAB1FF745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68CD-35FE-4195-A131-E3E79E2D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1776-2221-4CC6-9374-7558006A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ECCA7-E7E7-43D9-8576-0D76D2B5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9B1B-AEAA-4EC6-9744-415A74CF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2B9BD-3875-4195-BC7A-8BEAB06BA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2FE6C-6AD9-4A47-9AE4-BC1FD291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6468E-1AB2-4A87-91A0-7942D59F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AA811-061A-4EA4-B49A-49BB3547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0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B053-B292-42D6-9275-17DD41CA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1195-4D92-4CE3-8507-A0D1B7799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307F8-8952-45C8-89A9-00BE3FCFD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C8FB2-5978-477E-AA93-81FA3A12F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17FDD-5831-4BA4-A40C-39569377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BAEDE-55D3-48C1-864B-1EA4F25D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22C3-963F-479C-883C-55A5BE64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B0804-2C7D-4237-84BA-A3AA428FD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7A4D4-142B-4E0C-B708-4A639CB1D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1EABE-29BC-43C6-941B-E4CD05F3D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C3F50-6274-44F3-94E1-491643938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B36846-D4C0-4FA0-BBCF-CE08D563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17420C-CDA9-4C50-8883-5E1E039A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3C3E3-BBD3-4A9C-8D88-D7CB7F74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1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9109-B7B2-4773-A66B-B03B2A48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3992E-6FE3-4E66-879C-52513B6D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8B03B-E795-415F-880E-C12EE5F8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66A85-38A4-4687-8319-B591DEAA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0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3F227-B93F-4E1A-9101-F7C8A3C0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E24E9-091D-4399-8385-8BA54DC0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16DDB-E7F7-4F44-A5E1-12D7F74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9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6B7A8-B58D-4259-B8F9-1B6F09654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FA4EB-F49C-473A-BAEB-7A8AF8944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BB46B-649A-4FFB-88D2-81CBB0D08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E0F85-A40E-4528-9779-CA4FD3C1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8B897-A6A1-4092-95A5-17052CB2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609A2-EA5F-409B-9A3C-564B81FA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4952-3DE0-4FA9-8F8D-540B3D4A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EF9D3-F313-4822-BB4D-CCD18AC82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5CB85-1CEE-47B2-A9E1-D2A51069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C4213-B239-4E8F-9481-59384CBD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58751-B590-4627-96DB-66C96D1F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743D0-66C2-4A2D-B4DD-14C45F51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6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3F3B9-B339-4C3D-9993-29D97E33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6FF67-2A1C-480F-B61B-9D0018EB3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DCB16-2667-44BE-A51A-E774E3B8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2D582-6FB4-462F-824A-0C0907D09C6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0E61-E413-4248-A6D1-E85AC5FC6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68B69-D44C-40E7-B87D-CAA445DD3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411E0-08F7-4A2F-9238-542128676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2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f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f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21.sv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21.sv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DFCC00-182D-4E53-8685-BA6DF171542E}"/>
              </a:ext>
            </a:extLst>
          </p:cNvPr>
          <p:cNvGrpSpPr/>
          <p:nvPr/>
        </p:nvGrpSpPr>
        <p:grpSpPr>
          <a:xfrm>
            <a:off x="-1797661" y="-544606"/>
            <a:ext cx="15723210" cy="7947211"/>
            <a:chOff x="-1235146" y="-711762"/>
            <a:chExt cx="16385860" cy="82821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193183-039B-4E52-9ED5-E6FCC9617A3D}"/>
                </a:ext>
              </a:extLst>
            </p:cNvPr>
            <p:cNvSpPr/>
            <p:nvPr/>
          </p:nvSpPr>
          <p:spPr>
            <a:xfrm>
              <a:off x="-453937" y="-256853"/>
              <a:ext cx="15604651" cy="4780189"/>
            </a:xfrm>
            <a:prstGeom prst="rect">
              <a:avLst/>
            </a:prstGeom>
            <a:solidFill>
              <a:srgbClr val="FFE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8CA36E-8494-42EF-85FB-038398120730}"/>
                </a:ext>
              </a:extLst>
            </p:cNvPr>
            <p:cNvSpPr/>
            <p:nvPr/>
          </p:nvSpPr>
          <p:spPr>
            <a:xfrm>
              <a:off x="-297950" y="5224602"/>
              <a:ext cx="13999406" cy="191719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429C2318-3022-4FCF-8522-65E0BA00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5146" y="-711762"/>
              <a:ext cx="8282144" cy="8282144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20C5AF1-8CF1-402D-B214-192043CA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0550" y="3735388"/>
            <a:ext cx="7791450" cy="312261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600" dirty="0">
                <a:latin typeface="Abadi" panose="020B0604020202020204" pitchFamily="34" charset="0"/>
              </a:rPr>
              <a:t>And a lesson in privacy and coin equality</a:t>
            </a:r>
          </a:p>
          <a:p>
            <a:pPr algn="l"/>
            <a:endParaRPr lang="en-US" sz="3600" dirty="0">
              <a:latin typeface="Abadi" panose="020B0604020202020204" pitchFamily="34" charset="0"/>
            </a:endParaRPr>
          </a:p>
          <a:p>
            <a:pPr algn="l"/>
            <a:endParaRPr lang="en-US" sz="5200" dirty="0">
              <a:latin typeface="Abadi" panose="020B0604020202020204" pitchFamily="34" charset="0"/>
            </a:endParaRPr>
          </a:p>
          <a:p>
            <a:pPr algn="l"/>
            <a:r>
              <a:rPr lang="en-US" sz="3600" dirty="0">
                <a:latin typeface="Abadi" panose="020B0604020202020204" pitchFamily="34" charset="0"/>
              </a:rPr>
              <a:t>Justin Ehrenhofer</a:t>
            </a:r>
          </a:p>
          <a:p>
            <a:pPr algn="l"/>
            <a:r>
              <a:rPr lang="en-US" sz="3600" dirty="0">
                <a:latin typeface="Abadi" panose="020B0604020202020204" pitchFamily="34" charset="0"/>
              </a:rPr>
              <a:t>Organizer, Monero Community Workgroup</a:t>
            </a:r>
          </a:p>
          <a:p>
            <a:pPr algn="l"/>
            <a:r>
              <a:rPr lang="en-US" sz="3600" dirty="0">
                <a:latin typeface="Abadi" panose="020B0604020202020204" pitchFamily="34" charset="0"/>
              </a:rPr>
              <a:t>Compliance Analyst, DV Chain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EE2B-E6F7-49AE-8FE9-01C047CF3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0550" y="1255713"/>
            <a:ext cx="779145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Abadi" panose="020B0604020202020204" pitchFamily="34" charset="0"/>
              </a:rPr>
              <a:t>Introduction to Monero</a:t>
            </a:r>
          </a:p>
        </p:txBody>
      </p:sp>
    </p:spTree>
    <p:extLst>
      <p:ext uri="{BB962C8B-B14F-4D97-AF65-F5344CB8AC3E}">
        <p14:creationId xmlns:p14="http://schemas.microsoft.com/office/powerpoint/2010/main" val="93915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8557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badi" panose="020B0604020104020204" pitchFamily="34" charset="0"/>
              </a:rPr>
              <a:t>Monero has</a:t>
            </a:r>
            <a:br>
              <a:rPr lang="en-US" sz="9600" dirty="0">
                <a:latin typeface="Abadi" panose="020B0604020104020204" pitchFamily="34" charset="0"/>
              </a:rPr>
            </a:br>
            <a:r>
              <a:rPr lang="en-US" sz="9600" dirty="0">
                <a:solidFill>
                  <a:schemeClr val="bg1"/>
                </a:solidFill>
                <a:highlight>
                  <a:srgbClr val="F16822"/>
                </a:highlight>
                <a:latin typeface="Abadi" panose="020B0604020104020204" pitchFamily="34" charset="0"/>
              </a:rPr>
              <a:t>REAL</a:t>
            </a:r>
            <a:r>
              <a:rPr lang="en-US" sz="9600" dirty="0">
                <a:latin typeface="Abadi" panose="020B0604020104020204" pitchFamily="34" charset="0"/>
              </a:rPr>
              <a:t> privacy, not</a:t>
            </a:r>
            <a:br>
              <a:rPr lang="en-US" sz="9600" dirty="0">
                <a:latin typeface="Abadi" panose="020B0604020104020204" pitchFamily="34" charset="0"/>
              </a:rPr>
            </a:br>
            <a:r>
              <a:rPr lang="en-US" sz="9600" dirty="0">
                <a:solidFill>
                  <a:schemeClr val="bg1"/>
                </a:solidFill>
                <a:highlight>
                  <a:srgbClr val="F16822"/>
                </a:highlight>
                <a:latin typeface="Abadi" panose="020B0604020104020204" pitchFamily="34" charset="0"/>
              </a:rPr>
              <a:t>POTENTIAL</a:t>
            </a:r>
            <a:r>
              <a:rPr lang="en-US" sz="9600" dirty="0">
                <a:latin typeface="Abadi" panose="020B0604020104020204" pitchFamily="34" charset="0"/>
              </a:rPr>
              <a:t> privacy</a:t>
            </a:r>
          </a:p>
        </p:txBody>
      </p:sp>
    </p:spTree>
    <p:extLst>
      <p:ext uri="{BB962C8B-B14F-4D97-AF65-F5344CB8AC3E}">
        <p14:creationId xmlns:p14="http://schemas.microsoft.com/office/powerpoint/2010/main" val="270350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If there are issues with privacy, we discuss and patch them openly, </a:t>
            </a:r>
            <a:r>
              <a:rPr lang="en-US" dirty="0">
                <a:solidFill>
                  <a:schemeClr val="bg1"/>
                </a:solidFill>
                <a:highlight>
                  <a:srgbClr val="F16822"/>
                </a:highlight>
                <a:latin typeface="Abadi" panose="020B0604020104020204" pitchFamily="34" charset="0"/>
              </a:rPr>
              <a:t>not blame users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DA1907-CACD-40DB-B0DB-3C8E93F8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3" y="1866377"/>
            <a:ext cx="6876031" cy="47160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E988DF-2616-48FD-BF99-18D862718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221" y="1916481"/>
            <a:ext cx="4856527" cy="47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6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61266"/>
            <a:ext cx="5061559" cy="5935468"/>
          </a:xfrm>
        </p:spPr>
        <p:txBody>
          <a:bodyPr>
            <a:normAutofit/>
          </a:bodyPr>
          <a:lstStyle/>
          <a:p>
            <a:pPr algn="r"/>
            <a:r>
              <a:rPr lang="en-US" u="sng" dirty="0">
                <a:latin typeface="Abadi" panose="020B0604020104020204" pitchFamily="34" charset="0"/>
              </a:rPr>
              <a:t>Optional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 err="1">
                <a:latin typeface="Abadi" panose="020B0604020104020204" pitchFamily="34" charset="0"/>
              </a:rPr>
              <a:t>CoinJoin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 err="1">
                <a:latin typeface="Abadi" panose="020B0604020104020204" pitchFamily="34" charset="0"/>
              </a:rPr>
              <a:t>zkSNARKs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 err="1">
                <a:latin typeface="Abadi" panose="020B0604020104020204" pitchFamily="34" charset="0"/>
              </a:rPr>
              <a:t>Lelantus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 err="1">
                <a:latin typeface="Abadi" panose="020B0604020104020204" pitchFamily="34" charset="0"/>
              </a:rPr>
              <a:t>CoinSwap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 err="1">
                <a:latin typeface="Abadi" panose="020B0604020104020204" pitchFamily="34" charset="0"/>
              </a:rPr>
              <a:t>PerfectlyPrivate</a:t>
            </a:r>
            <a:r>
              <a:rPr lang="en-US" baseline="30000" dirty="0" err="1">
                <a:latin typeface="Abadi" panose="020B0604020104020204" pitchFamily="34" charset="0"/>
              </a:rPr>
              <a:t>TM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D32096-9653-4011-B937-A8C494193F8B}"/>
              </a:ext>
            </a:extLst>
          </p:cNvPr>
          <p:cNvSpPr txBox="1">
            <a:spLocks/>
          </p:cNvSpPr>
          <p:nvPr/>
        </p:nvSpPr>
        <p:spPr>
          <a:xfrm>
            <a:off x="6292243" y="461265"/>
            <a:ext cx="5061559" cy="5935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" panose="020B0604020104020204" pitchFamily="34" charset="0"/>
              </a:rPr>
              <a:t>is a </a:t>
            </a:r>
            <a:r>
              <a:rPr lang="en-US" dirty="0">
                <a:solidFill>
                  <a:srgbClr val="F16822"/>
                </a:solidFill>
                <a:latin typeface="Abadi" panose="020B0604020104020204" pitchFamily="34" charset="0"/>
              </a:rPr>
              <a:t>bad solution </a:t>
            </a:r>
            <a:r>
              <a:rPr lang="en-US" dirty="0">
                <a:latin typeface="Abadi" panose="020B0604020104020204" pitchFamily="34" charset="0"/>
              </a:rPr>
              <a:t>for the </a:t>
            </a:r>
            <a:r>
              <a:rPr lang="en-US" dirty="0">
                <a:solidFill>
                  <a:schemeClr val="bg1"/>
                </a:solidFill>
                <a:highlight>
                  <a:srgbClr val="F16822"/>
                </a:highlight>
                <a:latin typeface="Abadi" panose="020B0604020104020204" pitchFamily="34" charset="0"/>
              </a:rPr>
              <a:t>wrong problem</a:t>
            </a:r>
          </a:p>
        </p:txBody>
      </p:sp>
    </p:spTree>
    <p:extLst>
      <p:ext uri="{BB962C8B-B14F-4D97-AF65-F5344CB8AC3E}">
        <p14:creationId xmlns:p14="http://schemas.microsoft.com/office/powerpoint/2010/main" val="3598889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Results of a fungibility exercise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01182C-8714-4027-84DB-A3A635C6E197}"/>
              </a:ext>
            </a:extLst>
          </p:cNvPr>
          <p:cNvGrpSpPr/>
          <p:nvPr/>
        </p:nvGrpSpPr>
        <p:grpSpPr>
          <a:xfrm>
            <a:off x="3404937" y="2621622"/>
            <a:ext cx="5382126" cy="2566732"/>
            <a:chOff x="3279677" y="2396154"/>
            <a:chExt cx="5382126" cy="256673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DA3D2F9-D724-43BD-97F2-3E5ACA7A892D}"/>
                </a:ext>
              </a:extLst>
            </p:cNvPr>
            <p:cNvSpPr/>
            <p:nvPr/>
          </p:nvSpPr>
          <p:spPr>
            <a:xfrm>
              <a:off x="3279677" y="2396154"/>
              <a:ext cx="5382126" cy="2566732"/>
            </a:xfrm>
            <a:prstGeom prst="roundRect">
              <a:avLst>
                <a:gd name="adj" fmla="val 3229"/>
              </a:avLst>
            </a:prstGeom>
            <a:solidFill>
              <a:srgbClr val="CD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72D382-8EC8-48F7-A1B9-B89B5A3F73F6}"/>
                </a:ext>
              </a:extLst>
            </p:cNvPr>
            <p:cNvCxnSpPr/>
            <p:nvPr/>
          </p:nvCxnSpPr>
          <p:spPr>
            <a:xfrm>
              <a:off x="3530805" y="2797513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5D038A-730E-496F-8017-98B88DBFC469}"/>
                </a:ext>
              </a:extLst>
            </p:cNvPr>
            <p:cNvCxnSpPr/>
            <p:nvPr/>
          </p:nvCxnSpPr>
          <p:spPr>
            <a:xfrm>
              <a:off x="3530805" y="3190545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EC01CB-D59B-4315-9C69-1F9A79C0C7AD}"/>
                </a:ext>
              </a:extLst>
            </p:cNvPr>
            <p:cNvCxnSpPr/>
            <p:nvPr/>
          </p:nvCxnSpPr>
          <p:spPr>
            <a:xfrm>
              <a:off x="3530805" y="3591597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8F26DF-6357-4E57-8916-255B228C6216}"/>
                </a:ext>
              </a:extLst>
            </p:cNvPr>
            <p:cNvCxnSpPr/>
            <p:nvPr/>
          </p:nvCxnSpPr>
          <p:spPr>
            <a:xfrm>
              <a:off x="3530805" y="4000671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A60F9F-A6B8-42C7-B852-571186486863}"/>
                </a:ext>
              </a:extLst>
            </p:cNvPr>
            <p:cNvCxnSpPr/>
            <p:nvPr/>
          </p:nvCxnSpPr>
          <p:spPr>
            <a:xfrm>
              <a:off x="3530805" y="4433808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61C606-3DF3-4A70-959D-66FBC85FD7B0}"/>
                </a:ext>
              </a:extLst>
            </p:cNvPr>
            <p:cNvCxnSpPr/>
            <p:nvPr/>
          </p:nvCxnSpPr>
          <p:spPr>
            <a:xfrm>
              <a:off x="3530805" y="4842882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738579-8406-49A4-854E-CECA53450647}"/>
                </a:ext>
              </a:extLst>
            </p:cNvPr>
            <p:cNvSpPr txBox="1"/>
            <p:nvPr/>
          </p:nvSpPr>
          <p:spPr>
            <a:xfrm>
              <a:off x="3530805" y="2406341"/>
              <a:ext cx="487987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Freestyle Script" panose="030804020302050B0404" pitchFamily="66" charset="0"/>
                </a:rPr>
                <a:t>Name to Alice</a:t>
              </a:r>
            </a:p>
            <a:p>
              <a:r>
                <a:rPr lang="en-US" sz="2600" dirty="0">
                  <a:latin typeface="Freestyle Script" panose="030804020302050B0404" pitchFamily="66" charset="0"/>
                </a:rPr>
                <a:t>Alice to Bob</a:t>
              </a:r>
            </a:p>
            <a:p>
              <a:r>
                <a:rPr lang="en-US" sz="2600" dirty="0">
                  <a:latin typeface="Freestyle Script" panose="030804020302050B0404" pitchFamily="66" charset="0"/>
                </a:rPr>
                <a:t>Bob to Charlie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57D6DE-ADF1-4AF5-B1DB-71566463562B}"/>
                </a:ext>
              </a:extLst>
            </p:cNvPr>
            <p:cNvSpPr/>
            <p:nvPr/>
          </p:nvSpPr>
          <p:spPr>
            <a:xfrm>
              <a:off x="4823729" y="2921531"/>
              <a:ext cx="200524" cy="200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724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Results of a fungibility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47BC-68FB-4E42-9438-BD4D9D83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People avoided the tainted cards</a:t>
            </a:r>
          </a:p>
          <a:p>
            <a:r>
              <a:rPr lang="en-US" dirty="0">
                <a:latin typeface="Abadi" panose="020B0604020104020204" pitchFamily="34" charset="0"/>
              </a:rPr>
              <a:t>Some would only accept tainted for “something extra”</a:t>
            </a:r>
          </a:p>
          <a:p>
            <a:r>
              <a:rPr lang="en-US" dirty="0">
                <a:latin typeface="Abadi" panose="020B0604020104020204" pitchFamily="34" charset="0"/>
              </a:rPr>
              <a:t>Most people would pay more for “fresh cards”</a:t>
            </a:r>
          </a:p>
          <a:p>
            <a:r>
              <a:rPr lang="en-US" dirty="0">
                <a:latin typeface="Abadi" panose="020B0604020104020204" pitchFamily="34" charset="0"/>
              </a:rPr>
              <a:t>In reality, who among the attendees pays for Chainalysis?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B1204D-CBC5-4B19-9EFB-DCBB92479D87}"/>
              </a:ext>
            </a:extLst>
          </p:cNvPr>
          <p:cNvGrpSpPr/>
          <p:nvPr/>
        </p:nvGrpSpPr>
        <p:grpSpPr>
          <a:xfrm>
            <a:off x="3404937" y="4013825"/>
            <a:ext cx="5382126" cy="2566732"/>
            <a:chOff x="6661704" y="4187376"/>
            <a:chExt cx="5382126" cy="256673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DA3D2F9-D724-43BD-97F2-3E5ACA7A892D}"/>
                </a:ext>
              </a:extLst>
            </p:cNvPr>
            <p:cNvSpPr/>
            <p:nvPr/>
          </p:nvSpPr>
          <p:spPr>
            <a:xfrm>
              <a:off x="6661704" y="4187376"/>
              <a:ext cx="5382126" cy="2566732"/>
            </a:xfrm>
            <a:prstGeom prst="roundRect">
              <a:avLst>
                <a:gd name="adj" fmla="val 3229"/>
              </a:avLst>
            </a:prstGeom>
            <a:solidFill>
              <a:srgbClr val="CD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72D382-8EC8-48F7-A1B9-B89B5A3F73F6}"/>
                </a:ext>
              </a:extLst>
            </p:cNvPr>
            <p:cNvCxnSpPr/>
            <p:nvPr/>
          </p:nvCxnSpPr>
          <p:spPr>
            <a:xfrm>
              <a:off x="6912832" y="4588735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5D038A-730E-496F-8017-98B88DBFC469}"/>
                </a:ext>
              </a:extLst>
            </p:cNvPr>
            <p:cNvCxnSpPr/>
            <p:nvPr/>
          </p:nvCxnSpPr>
          <p:spPr>
            <a:xfrm>
              <a:off x="6912832" y="4981767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EC01CB-D59B-4315-9C69-1F9A79C0C7AD}"/>
                </a:ext>
              </a:extLst>
            </p:cNvPr>
            <p:cNvCxnSpPr/>
            <p:nvPr/>
          </p:nvCxnSpPr>
          <p:spPr>
            <a:xfrm>
              <a:off x="6912832" y="5382819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8F26DF-6357-4E57-8916-255B228C6216}"/>
                </a:ext>
              </a:extLst>
            </p:cNvPr>
            <p:cNvCxnSpPr/>
            <p:nvPr/>
          </p:nvCxnSpPr>
          <p:spPr>
            <a:xfrm>
              <a:off x="6912832" y="5791893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A60F9F-A6B8-42C7-B852-571186486863}"/>
                </a:ext>
              </a:extLst>
            </p:cNvPr>
            <p:cNvCxnSpPr/>
            <p:nvPr/>
          </p:nvCxnSpPr>
          <p:spPr>
            <a:xfrm>
              <a:off x="6912832" y="6225030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61C606-3DF3-4A70-959D-66FBC85FD7B0}"/>
                </a:ext>
              </a:extLst>
            </p:cNvPr>
            <p:cNvCxnSpPr/>
            <p:nvPr/>
          </p:nvCxnSpPr>
          <p:spPr>
            <a:xfrm>
              <a:off x="6912832" y="6634104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738579-8406-49A4-854E-CECA53450647}"/>
                </a:ext>
              </a:extLst>
            </p:cNvPr>
            <p:cNvSpPr txBox="1"/>
            <p:nvPr/>
          </p:nvSpPr>
          <p:spPr>
            <a:xfrm>
              <a:off x="6912832" y="4197563"/>
              <a:ext cx="487987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Freestyle Script" panose="030804020302050B0404" pitchFamily="66" charset="0"/>
                </a:rPr>
                <a:t>Name to Alice</a:t>
              </a:r>
            </a:p>
            <a:p>
              <a:r>
                <a:rPr lang="en-US" sz="2600" dirty="0">
                  <a:latin typeface="Freestyle Script" panose="030804020302050B0404" pitchFamily="66" charset="0"/>
                </a:rPr>
                <a:t>Alice to Bob</a:t>
              </a:r>
            </a:p>
            <a:p>
              <a:r>
                <a:rPr lang="en-US" sz="2600" dirty="0">
                  <a:latin typeface="Freestyle Script" panose="030804020302050B0404" pitchFamily="66" charset="0"/>
                </a:rPr>
                <a:t>Bob to Charlie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57D6DE-ADF1-4AF5-B1DB-71566463562B}"/>
                </a:ext>
              </a:extLst>
            </p:cNvPr>
            <p:cNvSpPr/>
            <p:nvPr/>
          </p:nvSpPr>
          <p:spPr>
            <a:xfrm>
              <a:off x="8205756" y="4712753"/>
              <a:ext cx="200524" cy="200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47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47BC-68FB-4E42-9438-BD4D9D83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Chain analysis companies will most likely mark the use of any optional privacy as higher risk (this is enforced by several tools)</a:t>
            </a:r>
          </a:p>
          <a:p>
            <a:r>
              <a:rPr lang="en-US" dirty="0">
                <a:latin typeface="Abadi" panose="020B0604020104020204" pitchFamily="34" charset="0"/>
              </a:rPr>
              <a:t>Mandatory mining to shielded doesn’t fix</a:t>
            </a:r>
          </a:p>
          <a:p>
            <a:r>
              <a:rPr lang="en-US" dirty="0">
                <a:latin typeface="Abadi" panose="020B0604020104020204" pitchFamily="34" charset="0"/>
              </a:rPr>
              <a:t>Optional privacy often </a:t>
            </a:r>
            <a:r>
              <a:rPr lang="en-US" dirty="0">
                <a:solidFill>
                  <a:srgbClr val="F16822"/>
                </a:solidFill>
                <a:latin typeface="Abadi" panose="020B0604020104020204" pitchFamily="34" charset="0"/>
              </a:rPr>
              <a:t>harms</a:t>
            </a:r>
            <a:r>
              <a:rPr lang="en-US" i="1" dirty="0">
                <a:latin typeface="Abadi" panose="020B0604020104020204" pitchFamily="34" charset="0"/>
              </a:rPr>
              <a:t> </a:t>
            </a:r>
            <a:r>
              <a:rPr lang="en-US" dirty="0">
                <a:latin typeface="Abadi" panose="020B0604020104020204" pitchFamily="34" charset="0"/>
              </a:rPr>
              <a:t>fungibility, not helps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4E24AE-D4C6-474D-B8C2-FEDC2E2530DA}"/>
              </a:ext>
            </a:extLst>
          </p:cNvPr>
          <p:cNvGrpSpPr/>
          <p:nvPr/>
        </p:nvGrpSpPr>
        <p:grpSpPr>
          <a:xfrm>
            <a:off x="3404937" y="4013825"/>
            <a:ext cx="5382126" cy="2566732"/>
            <a:chOff x="6661704" y="4187376"/>
            <a:chExt cx="5382126" cy="256673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83FCA89-A1CD-4526-96BE-DBFB9C52DF3D}"/>
                </a:ext>
              </a:extLst>
            </p:cNvPr>
            <p:cNvSpPr/>
            <p:nvPr/>
          </p:nvSpPr>
          <p:spPr>
            <a:xfrm>
              <a:off x="6661704" y="4187376"/>
              <a:ext cx="5382126" cy="2566732"/>
            </a:xfrm>
            <a:prstGeom prst="roundRect">
              <a:avLst>
                <a:gd name="adj" fmla="val 3229"/>
              </a:avLst>
            </a:prstGeom>
            <a:solidFill>
              <a:srgbClr val="CD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A94AFF-439F-4100-8EF9-B94DF7A79954}"/>
                </a:ext>
              </a:extLst>
            </p:cNvPr>
            <p:cNvCxnSpPr/>
            <p:nvPr/>
          </p:nvCxnSpPr>
          <p:spPr>
            <a:xfrm>
              <a:off x="6912832" y="4588735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95A076-6F81-4F32-82C3-AA1B6B0B34C8}"/>
                </a:ext>
              </a:extLst>
            </p:cNvPr>
            <p:cNvCxnSpPr/>
            <p:nvPr/>
          </p:nvCxnSpPr>
          <p:spPr>
            <a:xfrm>
              <a:off x="6912832" y="4981767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2F89B0-22C9-4387-932C-F66431C85950}"/>
                </a:ext>
              </a:extLst>
            </p:cNvPr>
            <p:cNvCxnSpPr/>
            <p:nvPr/>
          </p:nvCxnSpPr>
          <p:spPr>
            <a:xfrm>
              <a:off x="6912832" y="5382819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E552335-7096-411A-97D3-BDD596C72F17}"/>
                </a:ext>
              </a:extLst>
            </p:cNvPr>
            <p:cNvCxnSpPr/>
            <p:nvPr/>
          </p:nvCxnSpPr>
          <p:spPr>
            <a:xfrm>
              <a:off x="6912832" y="5791893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2C10BD-261C-4DD7-9F86-9CCBB98A352C}"/>
                </a:ext>
              </a:extLst>
            </p:cNvPr>
            <p:cNvCxnSpPr/>
            <p:nvPr/>
          </p:nvCxnSpPr>
          <p:spPr>
            <a:xfrm>
              <a:off x="6912832" y="6225030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820CF7-A3A3-4485-980B-172937EB24C4}"/>
                </a:ext>
              </a:extLst>
            </p:cNvPr>
            <p:cNvCxnSpPr/>
            <p:nvPr/>
          </p:nvCxnSpPr>
          <p:spPr>
            <a:xfrm>
              <a:off x="6912832" y="6634104"/>
              <a:ext cx="4879870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833694-2A01-4639-81E9-AEC56B715B30}"/>
                </a:ext>
              </a:extLst>
            </p:cNvPr>
            <p:cNvSpPr txBox="1"/>
            <p:nvPr/>
          </p:nvSpPr>
          <p:spPr>
            <a:xfrm>
              <a:off x="6912832" y="4197563"/>
              <a:ext cx="149344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Freestyle Script" panose="030804020302050B0404" pitchFamily="66" charset="0"/>
                </a:rPr>
                <a:t>Name to Alice</a:t>
              </a:r>
            </a:p>
            <a:p>
              <a:r>
                <a:rPr lang="en-US" sz="2600" dirty="0">
                  <a:latin typeface="Freestyle Script" panose="030804020302050B0404" pitchFamily="66" charset="0"/>
                </a:rPr>
                <a:t>Alice to Bob</a:t>
              </a:r>
            </a:p>
            <a:p>
              <a:r>
                <a:rPr lang="en-US" sz="2600" dirty="0">
                  <a:latin typeface="Freestyle Script" panose="030804020302050B0404" pitchFamily="66" charset="0"/>
                </a:rPr>
                <a:t>Bob to Charlie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02DCDE-1061-45E9-A2E9-75662C479F8C}"/>
                </a:ext>
              </a:extLst>
            </p:cNvPr>
            <p:cNvSpPr/>
            <p:nvPr/>
          </p:nvSpPr>
          <p:spPr>
            <a:xfrm>
              <a:off x="8205756" y="4712753"/>
              <a:ext cx="200524" cy="200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5C4C31-18DC-4E47-847A-EC39E12E11C6}"/>
              </a:ext>
            </a:extLst>
          </p:cNvPr>
          <p:cNvSpPr txBox="1"/>
          <p:nvPr/>
        </p:nvSpPr>
        <p:spPr>
          <a:xfrm>
            <a:off x="7168051" y="4024012"/>
            <a:ext cx="14934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Freestyle Script" panose="030804020302050B0404" pitchFamily="66" charset="0"/>
              </a:rPr>
              <a:t>Mixers</a:t>
            </a:r>
          </a:p>
          <a:p>
            <a:r>
              <a:rPr lang="en-US" sz="2600" dirty="0">
                <a:latin typeface="Freestyle Script" panose="030804020302050B0404" pitchFamily="66" charset="0"/>
              </a:rPr>
              <a:t>Z-addresses</a:t>
            </a:r>
          </a:p>
          <a:p>
            <a:r>
              <a:rPr lang="en-US" sz="2600" dirty="0" err="1">
                <a:latin typeface="Freestyle Script" panose="030804020302050B0404" pitchFamily="66" charset="0"/>
              </a:rPr>
              <a:t>PrivateSend</a:t>
            </a:r>
            <a:endParaRPr lang="en-US" sz="2600" dirty="0">
              <a:latin typeface="Freestyle Script" panose="030804020302050B0404" pitchFamily="66" charset="0"/>
            </a:endParaRPr>
          </a:p>
          <a:p>
            <a:r>
              <a:rPr lang="en-US" sz="2600" dirty="0">
                <a:latin typeface="Freestyle Script" panose="030804020302050B0404" pitchFamily="66" charset="0"/>
              </a:rPr>
              <a:t>Wasabi</a:t>
            </a:r>
          </a:p>
          <a:p>
            <a:r>
              <a:rPr lang="en-US" sz="2600" dirty="0" err="1">
                <a:latin typeface="Freestyle Script" panose="030804020302050B0404" pitchFamily="66" charset="0"/>
              </a:rPr>
              <a:t>Samourai</a:t>
            </a:r>
            <a:endParaRPr lang="en-US" sz="2600" dirty="0">
              <a:latin typeface="Freestyle Script" panose="030804020302050B0404" pitchFamily="66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69442F4-4952-46CF-B8EC-DF8A3734FB29}"/>
              </a:ext>
            </a:extLst>
          </p:cNvPr>
          <p:cNvSpPr/>
          <p:nvPr/>
        </p:nvSpPr>
        <p:spPr>
          <a:xfrm>
            <a:off x="7042489" y="4024012"/>
            <a:ext cx="125562" cy="196204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02DCBF-831E-408A-8891-140F1821F282}"/>
              </a:ext>
            </a:extLst>
          </p:cNvPr>
          <p:cNvCxnSpPr>
            <a:cxnSpLocks/>
          </p:cNvCxnSpPr>
          <p:nvPr/>
        </p:nvCxnSpPr>
        <p:spPr>
          <a:xfrm>
            <a:off x="5187090" y="4689198"/>
            <a:ext cx="1639595" cy="3063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81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2BC20EA-8FE1-43B1-B6E5-B2ACAB036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485" y="1490597"/>
            <a:ext cx="8681029" cy="53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Privacy is hard. Coin equality is harder.</a:t>
            </a:r>
            <a:endParaRPr lang="en-US" dirty="0">
              <a:solidFill>
                <a:srgbClr val="F16822"/>
              </a:solidFill>
              <a:latin typeface="Abadi" panose="020B06040201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D9FE036-7EB5-4FC8-B373-80C04F2AB7EE}"/>
              </a:ext>
            </a:extLst>
          </p:cNvPr>
          <p:cNvSpPr txBox="1">
            <a:spLocks/>
          </p:cNvSpPr>
          <p:nvPr/>
        </p:nvSpPr>
        <p:spPr>
          <a:xfrm>
            <a:off x="6900798" y="6629399"/>
            <a:ext cx="5291202" cy="22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50" dirty="0">
                <a:latin typeface="Abadi" panose="020B0604020104020204" pitchFamily="34" charset="0"/>
              </a:rPr>
              <a:t>Source: Sarang </a:t>
            </a:r>
            <a:r>
              <a:rPr lang="en-US" sz="1050" dirty="0" err="1">
                <a:latin typeface="Abadi" panose="020B0604020104020204" pitchFamily="34" charset="0"/>
              </a:rPr>
              <a:t>Noether</a:t>
            </a:r>
            <a:r>
              <a:rPr lang="en-US" sz="1050" dirty="0">
                <a:latin typeface="Abadi" panose="020B0604020104020204" pitchFamily="34" charset="0"/>
              </a:rPr>
              <a:t> of Monero Research Lab using blockchain data</a:t>
            </a:r>
          </a:p>
        </p:txBody>
      </p:sp>
    </p:spTree>
    <p:extLst>
      <p:ext uri="{BB962C8B-B14F-4D97-AF65-F5344CB8AC3E}">
        <p14:creationId xmlns:p14="http://schemas.microsoft.com/office/powerpoint/2010/main" val="175246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57F76E-CBD0-4C70-8DD4-95B7D19D2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0" y="2138"/>
            <a:ext cx="10570099" cy="685586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D9FE036-7EB5-4FC8-B373-80C04F2AB7EE}"/>
              </a:ext>
            </a:extLst>
          </p:cNvPr>
          <p:cNvSpPr txBox="1">
            <a:spLocks/>
          </p:cNvSpPr>
          <p:nvPr/>
        </p:nvSpPr>
        <p:spPr>
          <a:xfrm>
            <a:off x="6900798" y="6629399"/>
            <a:ext cx="5291202" cy="22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50" dirty="0">
                <a:latin typeface="Abadi" panose="020B0604020104020204" pitchFamily="34" charset="0"/>
              </a:rPr>
              <a:t>Source: https://forum.zcashcommunity.com/t/measuring-shielded-adoption/35022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A9C4FB3-15E3-48B3-BB9F-8376A255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67" y="175364"/>
            <a:ext cx="1787854" cy="7498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284BB9-BBCD-436B-899B-72D13A597797}"/>
              </a:ext>
            </a:extLst>
          </p:cNvPr>
          <p:cNvCxnSpPr/>
          <p:nvPr/>
        </p:nvCxnSpPr>
        <p:spPr>
          <a:xfrm>
            <a:off x="2116899" y="313151"/>
            <a:ext cx="81419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E20D03B9-BFFE-46FC-BEAD-9853623D1D18}"/>
              </a:ext>
            </a:extLst>
          </p:cNvPr>
          <p:cNvSpPr txBox="1">
            <a:spLocks/>
          </p:cNvSpPr>
          <p:nvPr/>
        </p:nvSpPr>
        <p:spPr>
          <a:xfrm>
            <a:off x="5834455" y="408508"/>
            <a:ext cx="5291202" cy="74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Abadi" panose="020B0604020104020204" pitchFamily="34" charset="0"/>
              </a:rPr>
              <a:t>65,784</a:t>
            </a:r>
          </a:p>
        </p:txBody>
      </p:sp>
    </p:spTree>
    <p:extLst>
      <p:ext uri="{BB962C8B-B14F-4D97-AF65-F5344CB8AC3E}">
        <p14:creationId xmlns:p14="http://schemas.microsoft.com/office/powerpoint/2010/main" val="150565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568FCEB-8EBC-44CE-BF84-DAD2D033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0"/>
            <a:ext cx="11095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D9FE036-7EB5-4FC8-B373-80C04F2AB7EE}"/>
              </a:ext>
            </a:extLst>
          </p:cNvPr>
          <p:cNvSpPr txBox="1">
            <a:spLocks/>
          </p:cNvSpPr>
          <p:nvPr/>
        </p:nvSpPr>
        <p:spPr>
          <a:xfrm>
            <a:off x="6900798" y="6629399"/>
            <a:ext cx="5291202" cy="22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50" dirty="0">
                <a:latin typeface="Abadi" panose="020B0604020104020204" pitchFamily="34" charset="0"/>
              </a:rPr>
              <a:t>Source: blockchain data from Sarang </a:t>
            </a:r>
            <a:r>
              <a:rPr lang="en-US" sz="1050" dirty="0" err="1">
                <a:latin typeface="Abadi" panose="020B0604020104020204" pitchFamily="34" charset="0"/>
              </a:rPr>
              <a:t>Noether</a:t>
            </a:r>
            <a:r>
              <a:rPr lang="en-US" sz="1050" dirty="0">
                <a:latin typeface="Abadi" panose="020B0604020104020204" pitchFamily="34" charset="0"/>
              </a:rPr>
              <a:t> of Monero Research Lab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DBF586-916C-4AAD-8D05-0BE486790039}"/>
              </a:ext>
            </a:extLst>
          </p:cNvPr>
          <p:cNvSpPr txBox="1">
            <a:spLocks/>
          </p:cNvSpPr>
          <p:nvPr/>
        </p:nvSpPr>
        <p:spPr>
          <a:xfrm>
            <a:off x="5886647" y="4456501"/>
            <a:ext cx="3019358" cy="74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badi" panose="020B0604020104020204" pitchFamily="34" charset="0"/>
              </a:rPr>
              <a:t>94,900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19A281-0416-4156-A17E-2F6C4564776E}"/>
              </a:ext>
            </a:extLst>
          </p:cNvPr>
          <p:cNvCxnSpPr>
            <a:cxnSpLocks/>
          </p:cNvCxnSpPr>
          <p:nvPr/>
        </p:nvCxnSpPr>
        <p:spPr>
          <a:xfrm flipH="1">
            <a:off x="6177420" y="5012497"/>
            <a:ext cx="137786" cy="3632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279C51D-9381-404D-8C5B-C891A8E94451}"/>
              </a:ext>
            </a:extLst>
          </p:cNvPr>
          <p:cNvSpPr txBox="1">
            <a:spLocks/>
          </p:cNvSpPr>
          <p:nvPr/>
        </p:nvSpPr>
        <p:spPr>
          <a:xfrm>
            <a:off x="9283288" y="1289505"/>
            <a:ext cx="2647535" cy="74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badi" panose="020B0604020104020204" pitchFamily="34" charset="0"/>
              </a:rPr>
              <a:t>6,227,640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07F177-715E-4E4E-9E72-95FF1073C0CF}"/>
              </a:ext>
            </a:extLst>
          </p:cNvPr>
          <p:cNvSpPr txBox="1">
            <a:spLocks/>
          </p:cNvSpPr>
          <p:nvPr/>
        </p:nvSpPr>
        <p:spPr>
          <a:xfrm>
            <a:off x="1391891" y="4669443"/>
            <a:ext cx="3543364" cy="749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badi" panose="020B0604020104020204" pitchFamily="34" charset="0"/>
              </a:rPr>
              <a:t>Monero without </a:t>
            </a:r>
            <a:r>
              <a:rPr lang="en-US" sz="3200" dirty="0" err="1">
                <a:latin typeface="Abadi" panose="020B0604020104020204" pitchFamily="34" charset="0"/>
              </a:rPr>
              <a:t>RingCT</a:t>
            </a:r>
            <a:r>
              <a:rPr lang="en-US" sz="3200" dirty="0">
                <a:latin typeface="Abadi" panose="020B0604020104020204" pitchFamily="34" charset="0"/>
              </a:rPr>
              <a:t> wasn’t great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9571FC-6033-47B1-8862-604A2E5F6AE7}"/>
              </a:ext>
            </a:extLst>
          </p:cNvPr>
          <p:cNvCxnSpPr>
            <a:cxnSpLocks/>
          </p:cNvCxnSpPr>
          <p:nvPr/>
        </p:nvCxnSpPr>
        <p:spPr>
          <a:xfrm>
            <a:off x="903376" y="663879"/>
            <a:ext cx="12385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30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9CAA54F-1309-4D29-839B-B6FA0425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0"/>
            <a:ext cx="11091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D9FE036-7EB5-4FC8-B373-80C04F2AB7EE}"/>
              </a:ext>
            </a:extLst>
          </p:cNvPr>
          <p:cNvSpPr txBox="1">
            <a:spLocks/>
          </p:cNvSpPr>
          <p:nvPr/>
        </p:nvSpPr>
        <p:spPr>
          <a:xfrm>
            <a:off x="6900798" y="6629399"/>
            <a:ext cx="5291202" cy="22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50" dirty="0">
                <a:latin typeface="Abadi" panose="020B0604020104020204" pitchFamily="34" charset="0"/>
              </a:rPr>
              <a:t>Source: blockchain data from Sarang </a:t>
            </a:r>
            <a:r>
              <a:rPr lang="en-US" sz="1050" dirty="0" err="1">
                <a:latin typeface="Abadi" panose="020B0604020104020204" pitchFamily="34" charset="0"/>
              </a:rPr>
              <a:t>Noether</a:t>
            </a:r>
            <a:r>
              <a:rPr lang="en-US" sz="1050" dirty="0">
                <a:latin typeface="Abadi" panose="020B0604020104020204" pitchFamily="34" charset="0"/>
              </a:rPr>
              <a:t> of Monero Research Lab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84F279-61A4-44B5-8DE8-0CB766CEE74A}"/>
              </a:ext>
            </a:extLst>
          </p:cNvPr>
          <p:cNvCxnSpPr/>
          <p:nvPr/>
        </p:nvCxnSpPr>
        <p:spPr>
          <a:xfrm>
            <a:off x="5949863" y="4597053"/>
            <a:ext cx="55114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077A3645-87BA-42F0-8572-D99E8C5CC17D}"/>
              </a:ext>
            </a:extLst>
          </p:cNvPr>
          <p:cNvSpPr txBox="1">
            <a:spLocks/>
          </p:cNvSpPr>
          <p:nvPr/>
        </p:nvSpPr>
        <p:spPr>
          <a:xfrm>
            <a:off x="1767671" y="3241110"/>
            <a:ext cx="4232295" cy="1581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badi" panose="020B0604020104020204" pitchFamily="34" charset="0"/>
              </a:rPr>
              <a:t>Since February 2017, Monero had more transactions each month protecting the sender, receiver, and amount than Zcash had in 3.5 years</a:t>
            </a:r>
          </a:p>
        </p:txBody>
      </p:sp>
    </p:spTree>
    <p:extLst>
      <p:ext uri="{BB962C8B-B14F-4D97-AF65-F5344CB8AC3E}">
        <p14:creationId xmlns:p14="http://schemas.microsoft.com/office/powerpoint/2010/main" val="1899172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                     is: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8EAB5A1-A181-4C31-8728-2DF5D6E5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2" y="365125"/>
            <a:ext cx="3586779" cy="1190922"/>
          </a:xfrm>
        </p:spPr>
      </p:pic>
      <p:pic>
        <p:nvPicPr>
          <p:cNvPr id="12" name="Graphic 11" descr="Users">
            <a:extLst>
              <a:ext uri="{FF2B5EF4-FFF2-40B4-BE49-F238E27FC236}">
                <a16:creationId xmlns:a16="http://schemas.microsoft.com/office/drawing/2014/main" id="{A50EEF58-F9E4-478C-8BD1-BECD88E90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1757" y="2887250"/>
            <a:ext cx="914400" cy="914400"/>
          </a:xfrm>
          <a:prstGeom prst="rect">
            <a:avLst/>
          </a:prstGeom>
        </p:spPr>
      </p:pic>
      <p:pic>
        <p:nvPicPr>
          <p:cNvPr id="14" name="Graphic 13" descr="Teacher">
            <a:extLst>
              <a:ext uri="{FF2B5EF4-FFF2-40B4-BE49-F238E27FC236}">
                <a16:creationId xmlns:a16="http://schemas.microsoft.com/office/drawing/2014/main" id="{86FBA616-82B0-4458-A86D-4E5C30521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5843" y="2883806"/>
            <a:ext cx="914400" cy="914400"/>
          </a:xfrm>
          <a:prstGeom prst="rect">
            <a:avLst/>
          </a:prstGeom>
        </p:spPr>
      </p:pic>
      <p:pic>
        <p:nvPicPr>
          <p:cNvPr id="16" name="Graphic 15" descr="Lightbulb and gear">
            <a:extLst>
              <a:ext uri="{FF2B5EF4-FFF2-40B4-BE49-F238E27FC236}">
                <a16:creationId xmlns:a16="http://schemas.microsoft.com/office/drawing/2014/main" id="{E3C6CA1F-46FE-4B79-8810-15341ADB0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3119" y="2887250"/>
            <a:ext cx="914400" cy="914400"/>
          </a:xfrm>
          <a:prstGeom prst="rect">
            <a:avLst/>
          </a:prstGeom>
        </p:spPr>
      </p:pic>
      <p:pic>
        <p:nvPicPr>
          <p:cNvPr id="18" name="Graphic 17" descr="Money">
            <a:extLst>
              <a:ext uri="{FF2B5EF4-FFF2-40B4-BE49-F238E27FC236}">
                <a16:creationId xmlns:a16="http://schemas.microsoft.com/office/drawing/2014/main" id="{2EC7819F-A798-4F71-A531-F70C4C136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94481" y="2883806"/>
            <a:ext cx="914400" cy="9144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43E366-AEF8-414C-AB3F-BFB2D91F312C}"/>
              </a:ext>
            </a:extLst>
          </p:cNvPr>
          <p:cNvSpPr txBox="1">
            <a:spLocks/>
          </p:cNvSpPr>
          <p:nvPr/>
        </p:nvSpPr>
        <p:spPr>
          <a:xfrm>
            <a:off x="1226144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a</a:t>
            </a: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 community-driven,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4A6F3DC-ACFE-40C0-9628-53E9D28FA9D8}"/>
              </a:ext>
            </a:extLst>
          </p:cNvPr>
          <p:cNvSpPr txBox="1">
            <a:spLocks/>
          </p:cNvSpPr>
          <p:nvPr/>
        </p:nvSpPr>
        <p:spPr>
          <a:xfrm>
            <a:off x="3737506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open source </a:t>
            </a:r>
            <a:r>
              <a:rPr lang="en-US" sz="2600" dirty="0">
                <a:latin typeface="Abadi" panose="020B0604020104020204" pitchFamily="34" charset="0"/>
              </a:rPr>
              <a:t>project that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911FEE0-F509-4FC6-B115-BF43987CD008}"/>
              </a:ext>
            </a:extLst>
          </p:cNvPr>
          <p:cNvSpPr txBox="1">
            <a:spLocks/>
          </p:cNvSpPr>
          <p:nvPr/>
        </p:nvSpPr>
        <p:spPr>
          <a:xfrm>
            <a:off x="6248868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makes </a:t>
            </a: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safe digital cash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5938327-524C-435D-B12F-610EE2870314}"/>
              </a:ext>
            </a:extLst>
          </p:cNvPr>
          <p:cNvSpPr txBox="1">
            <a:spLocks/>
          </p:cNvSpPr>
          <p:nvPr/>
        </p:nvSpPr>
        <p:spPr>
          <a:xfrm>
            <a:off x="8760231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and </a:t>
            </a: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owns up </a:t>
            </a:r>
            <a:r>
              <a:rPr lang="en-US" sz="2600" dirty="0">
                <a:latin typeface="Abadi" panose="020B0604020104020204" pitchFamily="34" charset="0"/>
              </a:rPr>
              <a:t>to its shortcomings</a:t>
            </a:r>
            <a:endParaRPr lang="en-US" sz="2600" dirty="0">
              <a:solidFill>
                <a:srgbClr val="F16822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11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D9FE036-7EB5-4FC8-B373-80C04F2AB7EE}"/>
              </a:ext>
            </a:extLst>
          </p:cNvPr>
          <p:cNvSpPr txBox="1">
            <a:spLocks/>
          </p:cNvSpPr>
          <p:nvPr/>
        </p:nvSpPr>
        <p:spPr>
          <a:xfrm>
            <a:off x="6900798" y="6629399"/>
            <a:ext cx="5291202" cy="22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50" dirty="0">
                <a:latin typeface="Abadi" panose="020B0604020104020204" pitchFamily="34" charset="0"/>
              </a:rPr>
              <a:t>Source: https://mattodell.keybase.pub/whirlpoolstats.pdf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23F314-121E-4243-A24E-CEE5B7863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51"/>
          <a:stretch/>
        </p:blipFill>
        <p:spPr>
          <a:xfrm>
            <a:off x="0" y="0"/>
            <a:ext cx="557222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86247-383E-45FA-9A75-BC304430C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12"/>
          <a:stretch/>
        </p:blipFill>
        <p:spPr>
          <a:xfrm>
            <a:off x="5446966" y="1"/>
            <a:ext cx="5595163" cy="3429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D502F6-D1D5-4198-A3F5-F004E919F2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7418002"/>
              </p:ext>
            </p:extLst>
          </p:nvPr>
        </p:nvGraphicFramePr>
        <p:xfrm>
          <a:off x="5572227" y="3526630"/>
          <a:ext cx="5291201" cy="3538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237A97C-FC40-435E-9B60-C536DAA15DC0}"/>
              </a:ext>
            </a:extLst>
          </p:cNvPr>
          <p:cNvSpPr txBox="1">
            <a:spLocks/>
          </p:cNvSpPr>
          <p:nvPr/>
        </p:nvSpPr>
        <p:spPr>
          <a:xfrm>
            <a:off x="9158028" y="3378896"/>
            <a:ext cx="1338784" cy="723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badi" panose="020B0604020104020204" pitchFamily="34" charset="0"/>
              </a:rPr>
              <a:t>8,690</a:t>
            </a:r>
          </a:p>
        </p:txBody>
      </p:sp>
    </p:spTree>
    <p:extLst>
      <p:ext uri="{BB962C8B-B14F-4D97-AF65-F5344CB8AC3E}">
        <p14:creationId xmlns:p14="http://schemas.microsoft.com/office/powerpoint/2010/main" val="2253169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What’s next?</a:t>
            </a: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5768222-8F84-4B6E-B128-6919D2A8D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796" l="10000" r="90000">
                        <a14:foregroundMark x1="37031" y1="73333" x2="37865" y2="98796"/>
                        <a14:backgroundMark x1="40000" y1="80926" x2="53698" y2="62685"/>
                        <a14:backgroundMark x1="53698" y1="62685" x2="53073" y2="33704"/>
                        <a14:backgroundMark x1="25677" y1="69537" x2="33385" y2="7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0" t="20415" r="44877"/>
          <a:stretch/>
        </p:blipFill>
        <p:spPr>
          <a:xfrm>
            <a:off x="713983" y="4238179"/>
            <a:ext cx="2116899" cy="2619821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9B89663-4583-403A-AF53-988230329B5E}"/>
              </a:ext>
            </a:extLst>
          </p:cNvPr>
          <p:cNvSpPr txBox="1">
            <a:spLocks/>
          </p:cNvSpPr>
          <p:nvPr/>
        </p:nvSpPr>
        <p:spPr>
          <a:xfrm>
            <a:off x="713982" y="6492875"/>
            <a:ext cx="1002083" cy="365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Abadi" panose="020B0604020104020204" pitchFamily="34" charset="0"/>
              </a:rPr>
              <a:t>Image credit Edge Wallet</a:t>
            </a:r>
            <a:endParaRPr lang="en-US" sz="1050" dirty="0">
              <a:latin typeface="Abadi" panose="020B0604020104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E2E381-7166-485D-8ED0-6797BFC60A1F}"/>
              </a:ext>
            </a:extLst>
          </p:cNvPr>
          <p:cNvSpPr/>
          <p:nvPr/>
        </p:nvSpPr>
        <p:spPr>
          <a:xfrm>
            <a:off x="1290180" y="2981195"/>
            <a:ext cx="651353" cy="651353"/>
          </a:xfrm>
          <a:prstGeom prst="ellipse">
            <a:avLst/>
          </a:prstGeom>
          <a:solidFill>
            <a:srgbClr val="F16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45CA4D-2407-436B-B8F7-D0FFE2F9F2F6}"/>
              </a:ext>
            </a:extLst>
          </p:cNvPr>
          <p:cNvSpPr/>
          <p:nvPr/>
        </p:nvSpPr>
        <p:spPr>
          <a:xfrm>
            <a:off x="4649243" y="2981194"/>
            <a:ext cx="651353" cy="651353"/>
          </a:xfrm>
          <a:prstGeom prst="ellipse">
            <a:avLst/>
          </a:prstGeom>
          <a:solidFill>
            <a:srgbClr val="F16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630ED9-B5BB-44E1-9D45-AED707E899D8}"/>
              </a:ext>
            </a:extLst>
          </p:cNvPr>
          <p:cNvSpPr/>
          <p:nvPr/>
        </p:nvSpPr>
        <p:spPr>
          <a:xfrm>
            <a:off x="10250467" y="2981194"/>
            <a:ext cx="651353" cy="651353"/>
          </a:xfrm>
          <a:prstGeom prst="ellipse">
            <a:avLst/>
          </a:prstGeom>
          <a:solidFill>
            <a:srgbClr val="F16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FC5FBAA-D131-4CDF-889E-CAA70B5794B0}"/>
              </a:ext>
            </a:extLst>
          </p:cNvPr>
          <p:cNvSpPr txBox="1">
            <a:spLocks/>
          </p:cNvSpPr>
          <p:nvPr/>
        </p:nvSpPr>
        <p:spPr>
          <a:xfrm>
            <a:off x="210088" y="2459478"/>
            <a:ext cx="2811535" cy="65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Today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731AFB7-A87B-4A12-BAC1-3D808BDFAFFD}"/>
              </a:ext>
            </a:extLst>
          </p:cNvPr>
          <p:cNvSpPr txBox="1">
            <a:spLocks/>
          </p:cNvSpPr>
          <p:nvPr/>
        </p:nvSpPr>
        <p:spPr>
          <a:xfrm>
            <a:off x="3569151" y="2459478"/>
            <a:ext cx="2811535" cy="65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&lt;6 months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613421C-3D68-4922-8205-80351416523D}"/>
              </a:ext>
            </a:extLst>
          </p:cNvPr>
          <p:cNvSpPr txBox="1">
            <a:spLocks/>
          </p:cNvSpPr>
          <p:nvPr/>
        </p:nvSpPr>
        <p:spPr>
          <a:xfrm>
            <a:off x="9170377" y="2459478"/>
            <a:ext cx="2811535" cy="65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~12-18 months</a:t>
            </a:r>
            <a:endParaRPr lang="en-US" sz="2000" dirty="0">
              <a:latin typeface="Abadi" panose="020B0604020104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E3052B-6DF8-4B9F-864B-D3869D5D5056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 flipV="1">
            <a:off x="1941533" y="3306871"/>
            <a:ext cx="2707710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B590AB-0896-40BD-9A35-B0C4BA36C519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5300596" y="3306871"/>
            <a:ext cx="494987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D8BC62D-A3C1-4808-A209-6B3C35933823}"/>
              </a:ext>
            </a:extLst>
          </p:cNvPr>
          <p:cNvSpPr txBox="1">
            <a:spLocks/>
          </p:cNvSpPr>
          <p:nvPr/>
        </p:nvSpPr>
        <p:spPr>
          <a:xfrm>
            <a:off x="3569151" y="4401337"/>
            <a:ext cx="2811535" cy="159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CLSAG</a:t>
            </a:r>
          </a:p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More efficient transactions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BA53D4E-F7EA-4653-8E5E-E61AE0E945E5}"/>
              </a:ext>
            </a:extLst>
          </p:cNvPr>
          <p:cNvSpPr txBox="1">
            <a:spLocks/>
          </p:cNvSpPr>
          <p:nvPr/>
        </p:nvSpPr>
        <p:spPr>
          <a:xfrm>
            <a:off x="9170377" y="4401662"/>
            <a:ext cx="2811535" cy="2187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Arcturus, Triptych</a:t>
            </a:r>
          </a:p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Larger ringsizes 128-256</a:t>
            </a:r>
            <a:endParaRPr lang="en-US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6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How YOU should participate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24599D-0402-47AB-813C-B9194097BA9B}"/>
              </a:ext>
            </a:extLst>
          </p:cNvPr>
          <p:cNvGrpSpPr/>
          <p:nvPr/>
        </p:nvGrpSpPr>
        <p:grpSpPr>
          <a:xfrm>
            <a:off x="464748" y="1609585"/>
            <a:ext cx="11262504" cy="4650879"/>
            <a:chOff x="89513" y="1305563"/>
            <a:chExt cx="11262504" cy="4650879"/>
          </a:xfrm>
        </p:grpSpPr>
        <p:pic>
          <p:nvPicPr>
            <p:cNvPr id="7" name="Picture 6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145779E4-B0C6-4757-93FE-6D1CD9404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41" y="1534438"/>
              <a:ext cx="2192081" cy="2962405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D944231-3EEB-4C63-9C6D-7FFF3F32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933" y="1428140"/>
              <a:ext cx="3175000" cy="3175000"/>
            </a:xfrm>
            <a:prstGeom prst="rect">
              <a:avLst/>
            </a:prstGeom>
          </p:spPr>
        </p:pic>
        <p:pic>
          <p:nvPicPr>
            <p:cNvPr id="11" name="Picture 10" descr="A picture containing object, photo, clock, black&#10;&#10;Description automatically generated">
              <a:extLst>
                <a:ext uri="{FF2B5EF4-FFF2-40B4-BE49-F238E27FC236}">
                  <a16:creationId xmlns:a16="http://schemas.microsoft.com/office/drawing/2014/main" id="{3CD5033D-7ECB-4D7F-9BD4-04F05A45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864" y="1305563"/>
              <a:ext cx="3420153" cy="3420153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D59DA43F-7D05-4A9F-9DED-9FFCF459F4D5}"/>
                </a:ext>
              </a:extLst>
            </p:cNvPr>
            <p:cNvSpPr txBox="1">
              <a:spLocks/>
            </p:cNvSpPr>
            <p:nvPr/>
          </p:nvSpPr>
          <p:spPr>
            <a:xfrm>
              <a:off x="89513" y="4725716"/>
              <a:ext cx="3343336" cy="123072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>
                  <a:solidFill>
                    <a:srgbClr val="F16822"/>
                  </a:solidFill>
                  <a:latin typeface="Abadi" panose="020B0604020104020204" pitchFamily="34" charset="0"/>
                </a:rPr>
                <a:t>Get educated</a:t>
              </a:r>
            </a:p>
            <a:p>
              <a:pPr marL="0" indent="0" algn="ctr">
                <a:buNone/>
              </a:pPr>
              <a:r>
                <a:rPr lang="en-US" sz="2000" dirty="0">
                  <a:latin typeface="Abadi" panose="020B0604020104020204" pitchFamily="34" charset="0"/>
                </a:rPr>
                <a:t>masteringmonero.com</a:t>
              </a:r>
            </a:p>
            <a:p>
              <a:pPr marL="0" indent="0" algn="ctr">
                <a:buNone/>
              </a:pPr>
              <a:r>
                <a:rPr lang="en-US" sz="2000" dirty="0">
                  <a:latin typeface="Abadi" panose="020B0604020104020204" pitchFamily="34" charset="0"/>
                </a:rPr>
                <a:t>moneromeans.money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D79044E2-B258-408F-BB34-9A2A8AF7167F}"/>
                </a:ext>
              </a:extLst>
            </p:cNvPr>
            <p:cNvSpPr txBox="1">
              <a:spLocks/>
            </p:cNvSpPr>
            <p:nvPr/>
          </p:nvSpPr>
          <p:spPr>
            <a:xfrm>
              <a:off x="3910765" y="4725716"/>
              <a:ext cx="3343336" cy="123072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>
                  <a:solidFill>
                    <a:srgbClr val="F16822"/>
                  </a:solidFill>
                  <a:latin typeface="Abadi" panose="020B0604020104020204" pitchFamily="34" charset="0"/>
                </a:rPr>
                <a:t>Get started</a:t>
              </a:r>
            </a:p>
            <a:p>
              <a:pPr marL="0" indent="0" algn="ctr">
                <a:buNone/>
              </a:pPr>
              <a:r>
                <a:rPr lang="en-US" sz="2000" dirty="0">
                  <a:latin typeface="Abadi" panose="020B0604020104020204" pitchFamily="34" charset="0"/>
                </a:rPr>
                <a:t>cakewallet.com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3FB0F13-20FD-4BDF-A43B-8DD7E3881D27}"/>
                </a:ext>
              </a:extLst>
            </p:cNvPr>
            <p:cNvSpPr txBox="1">
              <a:spLocks/>
            </p:cNvSpPr>
            <p:nvPr/>
          </p:nvSpPr>
          <p:spPr>
            <a:xfrm>
              <a:off x="7970272" y="4725716"/>
              <a:ext cx="3343336" cy="123072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>
                  <a:solidFill>
                    <a:srgbClr val="F16822"/>
                  </a:solidFill>
                  <a:latin typeface="Abadi" panose="020B0604020104020204" pitchFamily="34" charset="0"/>
                </a:rPr>
                <a:t>Join the community</a:t>
              </a:r>
            </a:p>
            <a:p>
              <a:pPr marL="0" indent="0" algn="ctr">
                <a:buNone/>
              </a:pPr>
              <a:r>
                <a:rPr lang="en-US" sz="2000" dirty="0">
                  <a:latin typeface="Abadi" panose="020B0604020104020204" pitchFamily="34" charset="0"/>
                </a:rPr>
                <a:t>communityworkgroup.org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0FAA852-B607-4384-9B3D-DD2DF1456A6C}"/>
              </a:ext>
            </a:extLst>
          </p:cNvPr>
          <p:cNvSpPr txBox="1">
            <a:spLocks/>
          </p:cNvSpPr>
          <p:nvPr/>
        </p:nvSpPr>
        <p:spPr>
          <a:xfrm>
            <a:off x="77244" y="6372111"/>
            <a:ext cx="12037512" cy="485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latin typeface="Abadi" panose="020B0604020104020204" pitchFamily="34" charset="0"/>
              </a:rPr>
              <a:t>Cake Wallet sponsored this meetup. Mastering Monero provided 3 free books for a giveaway.</a:t>
            </a:r>
            <a:endParaRPr lang="en-US" sz="105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46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47BC-68FB-4E42-9438-BD4D9D83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Monero transactions use ring signatures and stealth addresses</a:t>
            </a:r>
          </a:p>
          <a:p>
            <a:r>
              <a:rPr lang="en-US" dirty="0">
                <a:latin typeface="Abadi" panose="020B0604020104020204" pitchFamily="34" charset="0"/>
              </a:rPr>
              <a:t>Monero beginners have reasonably </a:t>
            </a:r>
            <a:r>
              <a:rPr lang="en-US" dirty="0">
                <a:solidFill>
                  <a:srgbClr val="F16822"/>
                </a:solidFill>
                <a:latin typeface="Abadi" panose="020B0604020104020204" pitchFamily="34" charset="0"/>
              </a:rPr>
              <a:t>strong privacy </a:t>
            </a:r>
            <a:r>
              <a:rPr lang="en-US" dirty="0">
                <a:latin typeface="Abadi" panose="020B0604020104020204" pitchFamily="34" charset="0"/>
              </a:rPr>
              <a:t>by default</a:t>
            </a:r>
          </a:p>
          <a:p>
            <a:r>
              <a:rPr lang="en-US" dirty="0">
                <a:latin typeface="Abadi" panose="020B0604020104020204" pitchFamily="34" charset="0"/>
              </a:rPr>
              <a:t>Privacy needs to be thought of on a network implementation basis, </a:t>
            </a:r>
            <a:r>
              <a:rPr lang="en-US" dirty="0">
                <a:solidFill>
                  <a:srgbClr val="F16822"/>
                </a:solidFill>
                <a:latin typeface="Abadi" panose="020B0604020104020204" pitchFamily="34" charset="0"/>
              </a:rPr>
              <a:t>not on a single-user basis</a:t>
            </a:r>
          </a:p>
          <a:p>
            <a:r>
              <a:rPr lang="en-US" dirty="0">
                <a:latin typeface="Abadi" panose="020B0604020104020204" pitchFamily="34" charset="0"/>
              </a:rPr>
              <a:t>Monero is the only network that seems to care about </a:t>
            </a:r>
            <a:r>
              <a:rPr lang="en-US" dirty="0">
                <a:solidFill>
                  <a:srgbClr val="F16822"/>
                </a:solidFill>
                <a:latin typeface="Abadi" panose="020B0604020104020204" pitchFamily="34" charset="0"/>
              </a:rPr>
              <a:t>real privacy</a:t>
            </a:r>
          </a:p>
          <a:p>
            <a:r>
              <a:rPr lang="en-US" dirty="0">
                <a:latin typeface="Abadi" panose="020B0604020104020204" pitchFamily="34" charset="0"/>
              </a:rPr>
              <a:t>Monero is the only network that </a:t>
            </a:r>
            <a:r>
              <a:rPr lang="en-US" dirty="0">
                <a:solidFill>
                  <a:srgbClr val="F16822"/>
                </a:solidFill>
                <a:latin typeface="Abadi" panose="020B0604020104020204" pitchFamily="34" charset="0"/>
              </a:rPr>
              <a:t>prevents mass surveillance</a:t>
            </a:r>
          </a:p>
          <a:p>
            <a:r>
              <a:rPr lang="en-US" dirty="0">
                <a:latin typeface="Abadi" panose="020B0604020104020204" pitchFamily="34" charset="0"/>
              </a:rPr>
              <a:t>Watch for more efficient transactions soon, and much larger ringsizes in the medium-term future</a:t>
            </a:r>
          </a:p>
        </p:txBody>
      </p:sp>
    </p:spTree>
    <p:extLst>
      <p:ext uri="{BB962C8B-B14F-4D97-AF65-F5344CB8AC3E}">
        <p14:creationId xmlns:p14="http://schemas.microsoft.com/office/powerpoint/2010/main" val="234292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817972-A9B9-43B8-94EC-DE97433D363F}"/>
              </a:ext>
            </a:extLst>
          </p:cNvPr>
          <p:cNvSpPr txBox="1"/>
          <p:nvPr/>
        </p:nvSpPr>
        <p:spPr>
          <a:xfrm>
            <a:off x="288758" y="64303"/>
            <a:ext cx="115743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Questions?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03DA02-8042-43A7-9D5E-EDA46E2717A1}"/>
              </a:ext>
            </a:extLst>
          </p:cNvPr>
          <p:cNvCxnSpPr>
            <a:cxnSpLocks/>
          </p:cNvCxnSpPr>
          <p:nvPr/>
        </p:nvCxnSpPr>
        <p:spPr>
          <a:xfrm>
            <a:off x="3874168" y="1022329"/>
            <a:ext cx="437214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8D5FF8-ACBC-4B1B-BB41-84C8C5925D52}"/>
              </a:ext>
            </a:extLst>
          </p:cNvPr>
          <p:cNvSpPr txBox="1"/>
          <p:nvPr/>
        </p:nvSpPr>
        <p:spPr>
          <a:xfrm>
            <a:off x="465220" y="1150667"/>
            <a:ext cx="11237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justin@ehrenhofer.org</a:t>
            </a:r>
          </a:p>
          <a:p>
            <a:pPr algn="ctr"/>
            <a:r>
              <a:rPr lang="en-US" sz="3000" dirty="0"/>
              <a:t>@</a:t>
            </a:r>
            <a:r>
              <a:rPr lang="en-US" sz="3000" dirty="0" err="1"/>
              <a:t>JEhrenhofer</a:t>
            </a:r>
            <a:endParaRPr lang="en-US" sz="3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16039A-685A-4EFD-870E-1D73E37891BF}"/>
              </a:ext>
            </a:extLst>
          </p:cNvPr>
          <p:cNvGrpSpPr/>
          <p:nvPr/>
        </p:nvGrpSpPr>
        <p:grpSpPr>
          <a:xfrm>
            <a:off x="464748" y="2215250"/>
            <a:ext cx="11262504" cy="4650879"/>
            <a:chOff x="89513" y="1305563"/>
            <a:chExt cx="11262504" cy="4650879"/>
          </a:xfrm>
        </p:grpSpPr>
        <p:pic>
          <p:nvPicPr>
            <p:cNvPr id="12" name="Picture 11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8B498F3B-3CCC-4204-83E2-B04C197EB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41" y="1534438"/>
              <a:ext cx="2192081" cy="2962405"/>
            </a:xfrm>
            <a:prstGeom prst="rect">
              <a:avLst/>
            </a:prstGeom>
          </p:spPr>
        </p:pic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8E2D2B1-5ABF-4574-92C7-F174E2966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933" y="1428140"/>
              <a:ext cx="3175000" cy="3175000"/>
            </a:xfrm>
            <a:prstGeom prst="rect">
              <a:avLst/>
            </a:prstGeom>
          </p:spPr>
        </p:pic>
        <p:pic>
          <p:nvPicPr>
            <p:cNvPr id="14" name="Picture 13" descr="A picture containing object, photo, clock, black&#10;&#10;Description automatically generated">
              <a:extLst>
                <a:ext uri="{FF2B5EF4-FFF2-40B4-BE49-F238E27FC236}">
                  <a16:creationId xmlns:a16="http://schemas.microsoft.com/office/drawing/2014/main" id="{2C7DD263-891E-4A00-89F1-D1C3BBDD3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864" y="1305563"/>
              <a:ext cx="3420153" cy="3420153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F7ABD692-104F-4FB0-9662-ADB3D08C64ED}"/>
                </a:ext>
              </a:extLst>
            </p:cNvPr>
            <p:cNvSpPr txBox="1">
              <a:spLocks/>
            </p:cNvSpPr>
            <p:nvPr/>
          </p:nvSpPr>
          <p:spPr>
            <a:xfrm>
              <a:off x="89513" y="4725716"/>
              <a:ext cx="3343336" cy="123072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>
                  <a:solidFill>
                    <a:srgbClr val="F16822"/>
                  </a:solidFill>
                  <a:latin typeface="Abadi" panose="020B0604020104020204" pitchFamily="34" charset="0"/>
                </a:rPr>
                <a:t>Get educated</a:t>
              </a:r>
            </a:p>
            <a:p>
              <a:pPr marL="0" indent="0" algn="ctr">
                <a:buNone/>
              </a:pPr>
              <a:r>
                <a:rPr lang="en-US" sz="2000" dirty="0">
                  <a:latin typeface="Abadi" panose="020B0604020104020204" pitchFamily="34" charset="0"/>
                </a:rPr>
                <a:t>masteringmonero.com</a:t>
              </a:r>
            </a:p>
            <a:p>
              <a:pPr marL="0" indent="0" algn="ctr">
                <a:buNone/>
              </a:pPr>
              <a:r>
                <a:rPr lang="en-US" sz="2000" dirty="0">
                  <a:latin typeface="Abadi" panose="020B0604020104020204" pitchFamily="34" charset="0"/>
                </a:rPr>
                <a:t>moneromeans.money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16CE52D9-8383-46CE-8C53-27339D9D6DF2}"/>
                </a:ext>
              </a:extLst>
            </p:cNvPr>
            <p:cNvSpPr txBox="1">
              <a:spLocks/>
            </p:cNvSpPr>
            <p:nvPr/>
          </p:nvSpPr>
          <p:spPr>
            <a:xfrm>
              <a:off x="3910765" y="4725716"/>
              <a:ext cx="3343336" cy="123072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>
                  <a:solidFill>
                    <a:srgbClr val="F16822"/>
                  </a:solidFill>
                  <a:latin typeface="Abadi" panose="020B0604020104020204" pitchFamily="34" charset="0"/>
                </a:rPr>
                <a:t>Get started</a:t>
              </a:r>
            </a:p>
            <a:p>
              <a:pPr marL="0" indent="0" algn="ctr">
                <a:buNone/>
              </a:pPr>
              <a:r>
                <a:rPr lang="en-US" sz="2000" dirty="0">
                  <a:latin typeface="Abadi" panose="020B0604020104020204" pitchFamily="34" charset="0"/>
                </a:rPr>
                <a:t>cakewallet.com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99435065-5EBE-4D1F-8A63-268806EA4F5E}"/>
                </a:ext>
              </a:extLst>
            </p:cNvPr>
            <p:cNvSpPr txBox="1">
              <a:spLocks/>
            </p:cNvSpPr>
            <p:nvPr/>
          </p:nvSpPr>
          <p:spPr>
            <a:xfrm>
              <a:off x="7970272" y="4725716"/>
              <a:ext cx="3343336" cy="123072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>
                  <a:solidFill>
                    <a:srgbClr val="F16822"/>
                  </a:solidFill>
                  <a:latin typeface="Abadi" panose="020B0604020104020204" pitchFamily="34" charset="0"/>
                </a:rPr>
                <a:t>Join the community</a:t>
              </a:r>
            </a:p>
            <a:p>
              <a:pPr marL="0" indent="0" algn="ctr">
                <a:buNone/>
              </a:pPr>
              <a:r>
                <a:rPr lang="en-US" sz="2000" dirty="0">
                  <a:latin typeface="Abadi" panose="020B0604020104020204" pitchFamily="34" charset="0"/>
                </a:rPr>
                <a:t>communityworkgroup.org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75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6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549CC0A1-0531-441F-847A-BED1A4FC6E16}"/>
              </a:ext>
            </a:extLst>
          </p:cNvPr>
          <p:cNvSpPr/>
          <p:nvPr/>
        </p:nvSpPr>
        <p:spPr>
          <a:xfrm>
            <a:off x="5488487" y="228599"/>
            <a:ext cx="6400800" cy="6400800"/>
          </a:xfrm>
          <a:prstGeom prst="frame">
            <a:avLst>
              <a:gd name="adj1" fmla="val 6042"/>
            </a:avLst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98" y="329743"/>
            <a:ext cx="4385153" cy="61985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You may have met a Monero enthusiast in a situation like this:</a:t>
            </a:r>
          </a:p>
        </p:txBody>
      </p:sp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C0B4519-F6C7-44A3-B629-B08214F0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72" y="425885"/>
            <a:ext cx="6006230" cy="600623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68E6FCA-2D0C-44B8-A1E3-3A5C4F5ABE7D}"/>
              </a:ext>
            </a:extLst>
          </p:cNvPr>
          <p:cNvSpPr txBox="1">
            <a:spLocks/>
          </p:cNvSpPr>
          <p:nvPr/>
        </p:nvSpPr>
        <p:spPr>
          <a:xfrm>
            <a:off x="499997" y="4496844"/>
            <a:ext cx="4385153" cy="1077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(We can’t help it)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3D8A9E6-0332-443A-9E6E-28CED44FD233}"/>
              </a:ext>
            </a:extLst>
          </p:cNvPr>
          <p:cNvSpPr txBox="1">
            <a:spLocks/>
          </p:cNvSpPr>
          <p:nvPr/>
        </p:nvSpPr>
        <p:spPr>
          <a:xfrm>
            <a:off x="0" y="6629399"/>
            <a:ext cx="5291202" cy="22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dirty="0">
                <a:solidFill>
                  <a:schemeClr val="bg1"/>
                </a:solidFill>
                <a:latin typeface="Abadi" panose="020B0604020104020204" pitchFamily="34" charset="0"/>
              </a:rPr>
              <a:t>Source: https://www.reddit.com/r/moonero/comments/7h6ame/monero_in_da_house/</a:t>
            </a:r>
          </a:p>
        </p:txBody>
      </p:sp>
    </p:spTree>
    <p:extLst>
      <p:ext uri="{BB962C8B-B14F-4D97-AF65-F5344CB8AC3E}">
        <p14:creationId xmlns:p14="http://schemas.microsoft.com/office/powerpoint/2010/main" val="224950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Real Problems Monero Addresses</a:t>
            </a:r>
          </a:p>
        </p:txBody>
      </p:sp>
      <p:pic>
        <p:nvPicPr>
          <p:cNvPr id="5" name="Graphic 4" descr="Security camera sign">
            <a:extLst>
              <a:ext uri="{FF2B5EF4-FFF2-40B4-BE49-F238E27FC236}">
                <a16:creationId xmlns:a16="http://schemas.microsoft.com/office/drawing/2014/main" id="{EAA5CB80-427F-4F1A-AF34-128FF6DEE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757" y="2883806"/>
            <a:ext cx="914400" cy="914400"/>
          </a:xfrm>
          <a:prstGeom prst="rect">
            <a:avLst/>
          </a:prstGeom>
        </p:spPr>
      </p:pic>
      <p:pic>
        <p:nvPicPr>
          <p:cNvPr id="7" name="Graphic 6" descr="Gold bars">
            <a:extLst>
              <a:ext uri="{FF2B5EF4-FFF2-40B4-BE49-F238E27FC236}">
                <a16:creationId xmlns:a16="http://schemas.microsoft.com/office/drawing/2014/main" id="{3C76107B-FFE9-4FCB-B17F-2ABCADE41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206" y="2883806"/>
            <a:ext cx="914400" cy="914400"/>
          </a:xfrm>
          <a:prstGeom prst="rect">
            <a:avLst/>
          </a:prstGeom>
        </p:spPr>
      </p:pic>
      <p:pic>
        <p:nvPicPr>
          <p:cNvPr id="9" name="Graphic 8" descr="Mining tools">
            <a:extLst>
              <a:ext uri="{FF2B5EF4-FFF2-40B4-BE49-F238E27FC236}">
                <a16:creationId xmlns:a16="http://schemas.microsoft.com/office/drawing/2014/main" id="{D32FB4A5-1969-4EFB-ADC5-35E8C39C3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2394" y="2883806"/>
            <a:ext cx="914400" cy="9144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019080B-18B2-4001-B2B7-739464C331D5}"/>
              </a:ext>
            </a:extLst>
          </p:cNvPr>
          <p:cNvSpPr txBox="1">
            <a:spLocks/>
          </p:cNvSpPr>
          <p:nvPr/>
        </p:nvSpPr>
        <p:spPr>
          <a:xfrm>
            <a:off x="1226144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Strong, </a:t>
            </a: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ubiquitous</a:t>
            </a:r>
            <a:r>
              <a:rPr lang="en-US" sz="2600" dirty="0">
                <a:latin typeface="Abadi" panose="020B0604020104020204" pitchFamily="34" charset="0"/>
              </a:rPr>
              <a:t> privacy</a:t>
            </a:r>
            <a:endParaRPr lang="en-US" sz="2600" dirty="0">
              <a:solidFill>
                <a:srgbClr val="F16822"/>
              </a:solidFill>
              <a:latin typeface="Abadi" panose="020B0604020104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C82D9A-DD4C-437F-B4D8-B4A3D43869BA}"/>
              </a:ext>
            </a:extLst>
          </p:cNvPr>
          <p:cNvSpPr txBox="1">
            <a:spLocks/>
          </p:cNvSpPr>
          <p:nvPr/>
        </p:nvSpPr>
        <p:spPr>
          <a:xfrm>
            <a:off x="3737506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Coin equality </a:t>
            </a:r>
            <a:r>
              <a:rPr lang="en-US" sz="2600" dirty="0">
                <a:latin typeface="Abadi" panose="020B0604020104020204" pitchFamily="34" charset="0"/>
              </a:rPr>
              <a:t>(fungibility)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D25AC4-4CA1-4F6D-A941-90AFFFE5733D}"/>
              </a:ext>
            </a:extLst>
          </p:cNvPr>
          <p:cNvSpPr txBox="1">
            <a:spLocks/>
          </p:cNvSpPr>
          <p:nvPr/>
        </p:nvSpPr>
        <p:spPr>
          <a:xfrm>
            <a:off x="6248868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Accessible </a:t>
            </a:r>
            <a:r>
              <a:rPr lang="en-US" sz="2600" dirty="0" err="1">
                <a:latin typeface="Abadi" panose="020B0604020104020204" pitchFamily="34" charset="0"/>
              </a:rPr>
              <a:t>PoW</a:t>
            </a:r>
            <a:r>
              <a:rPr lang="en-US" sz="2600" dirty="0">
                <a:latin typeface="Abadi" panose="020B0604020104020204" pitchFamily="34" charset="0"/>
              </a:rPr>
              <a:t> mining (</a:t>
            </a:r>
            <a:r>
              <a:rPr lang="en-US" sz="2600" dirty="0" err="1">
                <a:solidFill>
                  <a:srgbClr val="F16822"/>
                </a:solidFill>
                <a:latin typeface="Abadi" panose="020B0604020104020204" pitchFamily="34" charset="0"/>
              </a:rPr>
              <a:t>RandomX</a:t>
            </a:r>
            <a:r>
              <a:rPr lang="en-US" sz="2600" dirty="0">
                <a:latin typeface="Abadi" panose="020B0604020104020204" pitchFamily="34" charset="0"/>
              </a:rPr>
              <a:t>)</a:t>
            </a:r>
            <a:endParaRPr lang="en-US" sz="2600" dirty="0">
              <a:solidFill>
                <a:srgbClr val="F16822"/>
              </a:solidFill>
              <a:latin typeface="Abadi" panose="020B0604020104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2870C17-9439-4EFC-B8C2-A32E5D7CC3CA}"/>
              </a:ext>
            </a:extLst>
          </p:cNvPr>
          <p:cNvSpPr txBox="1">
            <a:spLocks/>
          </p:cNvSpPr>
          <p:nvPr/>
        </p:nvSpPr>
        <p:spPr>
          <a:xfrm>
            <a:off x="8760231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Adaptive</a:t>
            </a:r>
            <a:r>
              <a:rPr lang="en-US" sz="2600" dirty="0">
                <a:latin typeface="Abadi" panose="020B0604020104020204" pitchFamily="34" charset="0"/>
              </a:rPr>
              <a:t> block size and fees</a:t>
            </a:r>
            <a:endParaRPr lang="en-US" sz="2600" dirty="0">
              <a:solidFill>
                <a:srgbClr val="F16822"/>
              </a:solidFill>
              <a:latin typeface="Abadi" panose="020B0604020104020204" pitchFamily="34" charset="0"/>
            </a:endParaRPr>
          </a:p>
        </p:txBody>
      </p:sp>
      <p:grpSp>
        <p:nvGrpSpPr>
          <p:cNvPr id="20" name="Graphic 10" descr="Statistics">
            <a:extLst>
              <a:ext uri="{FF2B5EF4-FFF2-40B4-BE49-F238E27FC236}">
                <a16:creationId xmlns:a16="http://schemas.microsoft.com/office/drawing/2014/main" id="{FE32D279-2EF9-465D-B001-CEAF0AFE6607}"/>
              </a:ext>
            </a:extLst>
          </p:cNvPr>
          <p:cNvGrpSpPr/>
          <p:nvPr/>
        </p:nvGrpSpPr>
        <p:grpSpPr>
          <a:xfrm>
            <a:off x="9405843" y="2883806"/>
            <a:ext cx="914400" cy="914400"/>
            <a:chOff x="9405843" y="2883806"/>
            <a:chExt cx="914400" cy="9144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6165B4-9BDD-4A60-8AE1-CF63D05F9C9B}"/>
                </a:ext>
              </a:extLst>
            </p:cNvPr>
            <p:cNvSpPr/>
            <p:nvPr/>
          </p:nvSpPr>
          <p:spPr>
            <a:xfrm>
              <a:off x="9643809" y="3007575"/>
              <a:ext cx="524033" cy="571555"/>
            </a:xfrm>
            <a:custGeom>
              <a:avLst/>
              <a:gdLst>
                <a:gd name="connsiteX0" fmla="*/ 524033 w 524033"/>
                <a:gd name="connsiteY0" fmla="*/ 66730 h 571555"/>
                <a:gd name="connsiteX1" fmla="*/ 457414 w 524033"/>
                <a:gd name="connsiteY1" fmla="*/ 0 h 571555"/>
                <a:gd name="connsiteX2" fmla="*/ 390683 w 524033"/>
                <a:gd name="connsiteY2" fmla="*/ 66620 h 571555"/>
                <a:gd name="connsiteX3" fmla="*/ 420973 w 524033"/>
                <a:gd name="connsiteY3" fmla="*/ 122547 h 571555"/>
                <a:gd name="connsiteX4" fmla="*/ 371633 w 524033"/>
                <a:gd name="connsiteY4" fmla="*/ 266755 h 571555"/>
                <a:gd name="connsiteX5" fmla="*/ 371633 w 524033"/>
                <a:gd name="connsiteY5" fmla="*/ 266755 h 571555"/>
                <a:gd name="connsiteX6" fmla="*/ 333533 w 524033"/>
                <a:gd name="connsiteY6" fmla="*/ 278662 h 571555"/>
                <a:gd name="connsiteX7" fmla="*/ 234092 w 524033"/>
                <a:gd name="connsiteY7" fmla="*/ 204081 h 571555"/>
                <a:gd name="connsiteX8" fmla="*/ 194632 w 524033"/>
                <a:gd name="connsiteY8" fmla="*/ 118442 h 571555"/>
                <a:gd name="connsiteX9" fmla="*/ 108994 w 524033"/>
                <a:gd name="connsiteY9" fmla="*/ 157902 h 571555"/>
                <a:gd name="connsiteX10" fmla="*/ 134270 w 524033"/>
                <a:gd name="connsiteY10" fmla="*/ 236275 h 571555"/>
                <a:gd name="connsiteX11" fmla="*/ 70739 w 524033"/>
                <a:gd name="connsiteY11" fmla="*/ 438205 h 571555"/>
                <a:gd name="connsiteX12" fmla="*/ 66833 w 524033"/>
                <a:gd name="connsiteY12" fmla="*/ 438205 h 571555"/>
                <a:gd name="connsiteX13" fmla="*/ 0 w 524033"/>
                <a:gd name="connsiteY13" fmla="*/ 504721 h 571555"/>
                <a:gd name="connsiteX14" fmla="*/ 66516 w 524033"/>
                <a:gd name="connsiteY14" fmla="*/ 571555 h 571555"/>
                <a:gd name="connsiteX15" fmla="*/ 133349 w 524033"/>
                <a:gd name="connsiteY15" fmla="*/ 505038 h 571555"/>
                <a:gd name="connsiteX16" fmla="*/ 106553 w 524033"/>
                <a:gd name="connsiteY16" fmla="*/ 451445 h 571555"/>
                <a:gd name="connsiteX17" fmla="*/ 170656 w 524033"/>
                <a:gd name="connsiteY17" fmla="*/ 247705 h 571555"/>
                <a:gd name="connsiteX18" fmla="*/ 171608 w 524033"/>
                <a:gd name="connsiteY18" fmla="*/ 247705 h 571555"/>
                <a:gd name="connsiteX19" fmla="*/ 211232 w 524033"/>
                <a:gd name="connsiteY19" fmla="*/ 234561 h 571555"/>
                <a:gd name="connsiteX20" fmla="*/ 309816 w 524033"/>
                <a:gd name="connsiteY20" fmla="*/ 308380 h 571555"/>
                <a:gd name="connsiteX21" fmla="*/ 304958 w 524033"/>
                <a:gd name="connsiteY21" fmla="*/ 333430 h 571555"/>
                <a:gd name="connsiteX22" fmla="*/ 371608 w 524033"/>
                <a:gd name="connsiteY22" fmla="*/ 400131 h 571555"/>
                <a:gd name="connsiteX23" fmla="*/ 438308 w 524033"/>
                <a:gd name="connsiteY23" fmla="*/ 333483 h 571555"/>
                <a:gd name="connsiteX24" fmla="*/ 408209 w 524033"/>
                <a:gd name="connsiteY24" fmla="*/ 277709 h 571555"/>
                <a:gd name="connsiteX25" fmla="*/ 457358 w 524033"/>
                <a:gd name="connsiteY25" fmla="*/ 133405 h 571555"/>
                <a:gd name="connsiteX26" fmla="*/ 524033 w 524033"/>
                <a:gd name="connsiteY26" fmla="*/ 66730 h 57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4033" h="571555">
                  <a:moveTo>
                    <a:pt x="524033" y="66730"/>
                  </a:moveTo>
                  <a:cubicBezTo>
                    <a:pt x="524064" y="29907"/>
                    <a:pt x="494237" y="31"/>
                    <a:pt x="457414" y="0"/>
                  </a:cubicBezTo>
                  <a:cubicBezTo>
                    <a:pt x="420590" y="-30"/>
                    <a:pt x="390714" y="29796"/>
                    <a:pt x="390683" y="66620"/>
                  </a:cubicBezTo>
                  <a:cubicBezTo>
                    <a:pt x="390664" y="89186"/>
                    <a:pt x="402062" y="110232"/>
                    <a:pt x="420973" y="122547"/>
                  </a:cubicBezTo>
                  <a:lnTo>
                    <a:pt x="371633" y="266755"/>
                  </a:lnTo>
                  <a:lnTo>
                    <a:pt x="371633" y="266755"/>
                  </a:lnTo>
                  <a:cubicBezTo>
                    <a:pt x="358015" y="266740"/>
                    <a:pt x="344719" y="270895"/>
                    <a:pt x="333533" y="278662"/>
                  </a:cubicBezTo>
                  <a:lnTo>
                    <a:pt x="234092" y="204081"/>
                  </a:lnTo>
                  <a:cubicBezTo>
                    <a:pt x="246844" y="169536"/>
                    <a:pt x="229177" y="131194"/>
                    <a:pt x="194632" y="118442"/>
                  </a:cubicBezTo>
                  <a:cubicBezTo>
                    <a:pt x="160087" y="105690"/>
                    <a:pt x="121745" y="123356"/>
                    <a:pt x="108994" y="157902"/>
                  </a:cubicBezTo>
                  <a:cubicBezTo>
                    <a:pt x="98352" y="186730"/>
                    <a:pt x="108791" y="219097"/>
                    <a:pt x="134270" y="236275"/>
                  </a:cubicBezTo>
                  <a:lnTo>
                    <a:pt x="70739" y="438205"/>
                  </a:lnTo>
                  <a:lnTo>
                    <a:pt x="66833" y="438205"/>
                  </a:lnTo>
                  <a:cubicBezTo>
                    <a:pt x="30010" y="438118"/>
                    <a:pt x="88" y="467898"/>
                    <a:pt x="0" y="504721"/>
                  </a:cubicBezTo>
                  <a:cubicBezTo>
                    <a:pt x="-87" y="541545"/>
                    <a:pt x="29692" y="571468"/>
                    <a:pt x="66516" y="571555"/>
                  </a:cubicBezTo>
                  <a:cubicBezTo>
                    <a:pt x="103340" y="571643"/>
                    <a:pt x="133262" y="541862"/>
                    <a:pt x="133349" y="505038"/>
                  </a:cubicBezTo>
                  <a:cubicBezTo>
                    <a:pt x="133400" y="483941"/>
                    <a:pt x="123461" y="464064"/>
                    <a:pt x="106553" y="451445"/>
                  </a:cubicBezTo>
                  <a:lnTo>
                    <a:pt x="170656" y="247705"/>
                  </a:lnTo>
                  <a:lnTo>
                    <a:pt x="171608" y="247705"/>
                  </a:lnTo>
                  <a:cubicBezTo>
                    <a:pt x="185882" y="247679"/>
                    <a:pt x="199772" y="243071"/>
                    <a:pt x="211232" y="234561"/>
                  </a:cubicBezTo>
                  <a:lnTo>
                    <a:pt x="309816" y="308380"/>
                  </a:lnTo>
                  <a:cubicBezTo>
                    <a:pt x="306644" y="316352"/>
                    <a:pt x="304996" y="324849"/>
                    <a:pt x="304958" y="333430"/>
                  </a:cubicBezTo>
                  <a:cubicBezTo>
                    <a:pt x="304944" y="370254"/>
                    <a:pt x="334784" y="400117"/>
                    <a:pt x="371608" y="400131"/>
                  </a:cubicBezTo>
                  <a:cubicBezTo>
                    <a:pt x="408431" y="400145"/>
                    <a:pt x="438294" y="370305"/>
                    <a:pt x="438308" y="333483"/>
                  </a:cubicBezTo>
                  <a:cubicBezTo>
                    <a:pt x="438317" y="311007"/>
                    <a:pt x="427001" y="290038"/>
                    <a:pt x="408209" y="277709"/>
                  </a:cubicBezTo>
                  <a:lnTo>
                    <a:pt x="457358" y="133405"/>
                  </a:lnTo>
                  <a:cubicBezTo>
                    <a:pt x="494182" y="133405"/>
                    <a:pt x="524033" y="103554"/>
                    <a:pt x="524033" y="6673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B5E9F1-21DB-4CBB-861F-10D8F1F5AE36}"/>
                </a:ext>
              </a:extLst>
            </p:cNvPr>
            <p:cNvSpPr/>
            <p:nvPr/>
          </p:nvSpPr>
          <p:spPr>
            <a:xfrm>
              <a:off x="9539193" y="3007631"/>
              <a:ext cx="657225" cy="666750"/>
            </a:xfrm>
            <a:custGeom>
              <a:avLst/>
              <a:gdLst>
                <a:gd name="connsiteX0" fmla="*/ 57150 w 657225"/>
                <a:gd name="connsiteY0" fmla="*/ 0 h 666750"/>
                <a:gd name="connsiteX1" fmla="*/ 0 w 657225"/>
                <a:gd name="connsiteY1" fmla="*/ 0 h 666750"/>
                <a:gd name="connsiteX2" fmla="*/ 0 w 657225"/>
                <a:gd name="connsiteY2" fmla="*/ 666750 h 666750"/>
                <a:gd name="connsiteX3" fmla="*/ 657225 w 657225"/>
                <a:gd name="connsiteY3" fmla="*/ 666750 h 666750"/>
                <a:gd name="connsiteX4" fmla="*/ 657225 w 657225"/>
                <a:gd name="connsiteY4" fmla="*/ 609600 h 666750"/>
                <a:gd name="connsiteX5" fmla="*/ 57150 w 657225"/>
                <a:gd name="connsiteY5" fmla="*/ 609600 h 666750"/>
                <a:gd name="connsiteX6" fmla="*/ 57150 w 657225"/>
                <a:gd name="connsiteY6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225" h="666750">
                  <a:moveTo>
                    <a:pt x="57150" y="0"/>
                  </a:moveTo>
                  <a:lnTo>
                    <a:pt x="0" y="0"/>
                  </a:lnTo>
                  <a:lnTo>
                    <a:pt x="0" y="666750"/>
                  </a:lnTo>
                  <a:lnTo>
                    <a:pt x="657225" y="666750"/>
                  </a:lnTo>
                  <a:lnTo>
                    <a:pt x="657225" y="609600"/>
                  </a:lnTo>
                  <a:lnTo>
                    <a:pt x="57150" y="6096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469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Real Problems Monero Addresses</a:t>
            </a:r>
          </a:p>
        </p:txBody>
      </p:sp>
      <p:pic>
        <p:nvPicPr>
          <p:cNvPr id="5" name="Graphic 4" descr="Security camera sign">
            <a:extLst>
              <a:ext uri="{FF2B5EF4-FFF2-40B4-BE49-F238E27FC236}">
                <a16:creationId xmlns:a16="http://schemas.microsoft.com/office/drawing/2014/main" id="{EAA5CB80-427F-4F1A-AF34-128FF6DEE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757" y="2883806"/>
            <a:ext cx="914400" cy="914400"/>
          </a:xfrm>
          <a:prstGeom prst="rect">
            <a:avLst/>
          </a:prstGeom>
        </p:spPr>
      </p:pic>
      <p:pic>
        <p:nvPicPr>
          <p:cNvPr id="7" name="Graphic 6" descr="Gold bars">
            <a:extLst>
              <a:ext uri="{FF2B5EF4-FFF2-40B4-BE49-F238E27FC236}">
                <a16:creationId xmlns:a16="http://schemas.microsoft.com/office/drawing/2014/main" id="{3C76107B-FFE9-4FCB-B17F-2ABCADE41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206" y="2883806"/>
            <a:ext cx="914400" cy="914400"/>
          </a:xfrm>
          <a:prstGeom prst="rect">
            <a:avLst/>
          </a:prstGeom>
        </p:spPr>
      </p:pic>
      <p:pic>
        <p:nvPicPr>
          <p:cNvPr id="9" name="Graphic 8" descr="Mining tools">
            <a:extLst>
              <a:ext uri="{FF2B5EF4-FFF2-40B4-BE49-F238E27FC236}">
                <a16:creationId xmlns:a16="http://schemas.microsoft.com/office/drawing/2014/main" id="{D32FB4A5-1969-4EFB-ADC5-35E8C39C3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2394" y="2883806"/>
            <a:ext cx="914400" cy="9144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019080B-18B2-4001-B2B7-739464C331D5}"/>
              </a:ext>
            </a:extLst>
          </p:cNvPr>
          <p:cNvSpPr txBox="1">
            <a:spLocks/>
          </p:cNvSpPr>
          <p:nvPr/>
        </p:nvSpPr>
        <p:spPr>
          <a:xfrm>
            <a:off x="1226144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Strong, </a:t>
            </a: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ubiquitous</a:t>
            </a:r>
            <a:r>
              <a:rPr lang="en-US" sz="2600" dirty="0">
                <a:latin typeface="Abadi" panose="020B0604020104020204" pitchFamily="34" charset="0"/>
              </a:rPr>
              <a:t> privacy</a:t>
            </a:r>
            <a:endParaRPr lang="en-US" sz="2600" dirty="0">
              <a:solidFill>
                <a:srgbClr val="F16822"/>
              </a:solidFill>
              <a:latin typeface="Abadi" panose="020B0604020104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C82D9A-DD4C-437F-B4D8-B4A3D43869BA}"/>
              </a:ext>
            </a:extLst>
          </p:cNvPr>
          <p:cNvSpPr txBox="1">
            <a:spLocks/>
          </p:cNvSpPr>
          <p:nvPr/>
        </p:nvSpPr>
        <p:spPr>
          <a:xfrm>
            <a:off x="3737506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Coin equality </a:t>
            </a:r>
            <a:r>
              <a:rPr lang="en-US" sz="2600" dirty="0">
                <a:latin typeface="Abadi" panose="020B0604020104020204" pitchFamily="34" charset="0"/>
              </a:rPr>
              <a:t>(fungibility)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D25AC4-4CA1-4F6D-A941-90AFFFE5733D}"/>
              </a:ext>
            </a:extLst>
          </p:cNvPr>
          <p:cNvSpPr txBox="1">
            <a:spLocks/>
          </p:cNvSpPr>
          <p:nvPr/>
        </p:nvSpPr>
        <p:spPr>
          <a:xfrm>
            <a:off x="6248868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Abadi" panose="020B0604020104020204" pitchFamily="34" charset="0"/>
              </a:rPr>
              <a:t>Accessible </a:t>
            </a:r>
            <a:r>
              <a:rPr lang="en-US" sz="2600" dirty="0" err="1">
                <a:latin typeface="Abadi" panose="020B0604020104020204" pitchFamily="34" charset="0"/>
              </a:rPr>
              <a:t>PoW</a:t>
            </a:r>
            <a:r>
              <a:rPr lang="en-US" sz="2600" dirty="0">
                <a:latin typeface="Abadi" panose="020B0604020104020204" pitchFamily="34" charset="0"/>
              </a:rPr>
              <a:t> mining (</a:t>
            </a:r>
            <a:r>
              <a:rPr lang="en-US" sz="2600" dirty="0" err="1">
                <a:solidFill>
                  <a:srgbClr val="F16822"/>
                </a:solidFill>
                <a:latin typeface="Abadi" panose="020B0604020104020204" pitchFamily="34" charset="0"/>
              </a:rPr>
              <a:t>RandomX</a:t>
            </a:r>
            <a:r>
              <a:rPr lang="en-US" sz="2600" dirty="0">
                <a:latin typeface="Abadi" panose="020B0604020104020204" pitchFamily="34" charset="0"/>
              </a:rPr>
              <a:t>)</a:t>
            </a:r>
            <a:endParaRPr lang="en-US" sz="2600" dirty="0">
              <a:solidFill>
                <a:srgbClr val="F16822"/>
              </a:solidFill>
              <a:latin typeface="Abadi" panose="020B0604020104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2870C17-9439-4EFC-B8C2-A32E5D7CC3CA}"/>
              </a:ext>
            </a:extLst>
          </p:cNvPr>
          <p:cNvSpPr txBox="1">
            <a:spLocks/>
          </p:cNvSpPr>
          <p:nvPr/>
        </p:nvSpPr>
        <p:spPr>
          <a:xfrm>
            <a:off x="8760231" y="3919023"/>
            <a:ext cx="2205625" cy="12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solidFill>
                  <a:srgbClr val="F16822"/>
                </a:solidFill>
                <a:latin typeface="Abadi" panose="020B0604020104020204" pitchFamily="34" charset="0"/>
              </a:rPr>
              <a:t>Adaptive</a:t>
            </a:r>
            <a:r>
              <a:rPr lang="en-US" sz="2600" dirty="0">
                <a:latin typeface="Abadi" panose="020B0604020104020204" pitchFamily="34" charset="0"/>
              </a:rPr>
              <a:t> block size and fees</a:t>
            </a:r>
            <a:endParaRPr lang="en-US" sz="2600" dirty="0">
              <a:solidFill>
                <a:srgbClr val="F16822"/>
              </a:solidFill>
              <a:latin typeface="Abadi" panose="020B0604020104020204" pitchFamily="34" charset="0"/>
            </a:endParaRPr>
          </a:p>
        </p:txBody>
      </p:sp>
      <p:grpSp>
        <p:nvGrpSpPr>
          <p:cNvPr id="20" name="Graphic 10" descr="Statistics">
            <a:extLst>
              <a:ext uri="{FF2B5EF4-FFF2-40B4-BE49-F238E27FC236}">
                <a16:creationId xmlns:a16="http://schemas.microsoft.com/office/drawing/2014/main" id="{FE32D279-2EF9-465D-B001-CEAF0AFE6607}"/>
              </a:ext>
            </a:extLst>
          </p:cNvPr>
          <p:cNvGrpSpPr/>
          <p:nvPr/>
        </p:nvGrpSpPr>
        <p:grpSpPr>
          <a:xfrm>
            <a:off x="9405843" y="2883806"/>
            <a:ext cx="914400" cy="914400"/>
            <a:chOff x="9405843" y="2883806"/>
            <a:chExt cx="914400" cy="9144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6165B4-9BDD-4A60-8AE1-CF63D05F9C9B}"/>
                </a:ext>
              </a:extLst>
            </p:cNvPr>
            <p:cNvSpPr/>
            <p:nvPr/>
          </p:nvSpPr>
          <p:spPr>
            <a:xfrm>
              <a:off x="9643809" y="3007575"/>
              <a:ext cx="524033" cy="571555"/>
            </a:xfrm>
            <a:custGeom>
              <a:avLst/>
              <a:gdLst>
                <a:gd name="connsiteX0" fmla="*/ 524033 w 524033"/>
                <a:gd name="connsiteY0" fmla="*/ 66730 h 571555"/>
                <a:gd name="connsiteX1" fmla="*/ 457414 w 524033"/>
                <a:gd name="connsiteY1" fmla="*/ 0 h 571555"/>
                <a:gd name="connsiteX2" fmla="*/ 390683 w 524033"/>
                <a:gd name="connsiteY2" fmla="*/ 66620 h 571555"/>
                <a:gd name="connsiteX3" fmla="*/ 420973 w 524033"/>
                <a:gd name="connsiteY3" fmla="*/ 122547 h 571555"/>
                <a:gd name="connsiteX4" fmla="*/ 371633 w 524033"/>
                <a:gd name="connsiteY4" fmla="*/ 266755 h 571555"/>
                <a:gd name="connsiteX5" fmla="*/ 371633 w 524033"/>
                <a:gd name="connsiteY5" fmla="*/ 266755 h 571555"/>
                <a:gd name="connsiteX6" fmla="*/ 333533 w 524033"/>
                <a:gd name="connsiteY6" fmla="*/ 278662 h 571555"/>
                <a:gd name="connsiteX7" fmla="*/ 234092 w 524033"/>
                <a:gd name="connsiteY7" fmla="*/ 204081 h 571555"/>
                <a:gd name="connsiteX8" fmla="*/ 194632 w 524033"/>
                <a:gd name="connsiteY8" fmla="*/ 118442 h 571555"/>
                <a:gd name="connsiteX9" fmla="*/ 108994 w 524033"/>
                <a:gd name="connsiteY9" fmla="*/ 157902 h 571555"/>
                <a:gd name="connsiteX10" fmla="*/ 134270 w 524033"/>
                <a:gd name="connsiteY10" fmla="*/ 236275 h 571555"/>
                <a:gd name="connsiteX11" fmla="*/ 70739 w 524033"/>
                <a:gd name="connsiteY11" fmla="*/ 438205 h 571555"/>
                <a:gd name="connsiteX12" fmla="*/ 66833 w 524033"/>
                <a:gd name="connsiteY12" fmla="*/ 438205 h 571555"/>
                <a:gd name="connsiteX13" fmla="*/ 0 w 524033"/>
                <a:gd name="connsiteY13" fmla="*/ 504721 h 571555"/>
                <a:gd name="connsiteX14" fmla="*/ 66516 w 524033"/>
                <a:gd name="connsiteY14" fmla="*/ 571555 h 571555"/>
                <a:gd name="connsiteX15" fmla="*/ 133349 w 524033"/>
                <a:gd name="connsiteY15" fmla="*/ 505038 h 571555"/>
                <a:gd name="connsiteX16" fmla="*/ 106553 w 524033"/>
                <a:gd name="connsiteY16" fmla="*/ 451445 h 571555"/>
                <a:gd name="connsiteX17" fmla="*/ 170656 w 524033"/>
                <a:gd name="connsiteY17" fmla="*/ 247705 h 571555"/>
                <a:gd name="connsiteX18" fmla="*/ 171608 w 524033"/>
                <a:gd name="connsiteY18" fmla="*/ 247705 h 571555"/>
                <a:gd name="connsiteX19" fmla="*/ 211232 w 524033"/>
                <a:gd name="connsiteY19" fmla="*/ 234561 h 571555"/>
                <a:gd name="connsiteX20" fmla="*/ 309816 w 524033"/>
                <a:gd name="connsiteY20" fmla="*/ 308380 h 571555"/>
                <a:gd name="connsiteX21" fmla="*/ 304958 w 524033"/>
                <a:gd name="connsiteY21" fmla="*/ 333430 h 571555"/>
                <a:gd name="connsiteX22" fmla="*/ 371608 w 524033"/>
                <a:gd name="connsiteY22" fmla="*/ 400131 h 571555"/>
                <a:gd name="connsiteX23" fmla="*/ 438308 w 524033"/>
                <a:gd name="connsiteY23" fmla="*/ 333483 h 571555"/>
                <a:gd name="connsiteX24" fmla="*/ 408209 w 524033"/>
                <a:gd name="connsiteY24" fmla="*/ 277709 h 571555"/>
                <a:gd name="connsiteX25" fmla="*/ 457358 w 524033"/>
                <a:gd name="connsiteY25" fmla="*/ 133405 h 571555"/>
                <a:gd name="connsiteX26" fmla="*/ 524033 w 524033"/>
                <a:gd name="connsiteY26" fmla="*/ 66730 h 57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4033" h="571555">
                  <a:moveTo>
                    <a:pt x="524033" y="66730"/>
                  </a:moveTo>
                  <a:cubicBezTo>
                    <a:pt x="524064" y="29907"/>
                    <a:pt x="494237" y="31"/>
                    <a:pt x="457414" y="0"/>
                  </a:cubicBezTo>
                  <a:cubicBezTo>
                    <a:pt x="420590" y="-30"/>
                    <a:pt x="390714" y="29796"/>
                    <a:pt x="390683" y="66620"/>
                  </a:cubicBezTo>
                  <a:cubicBezTo>
                    <a:pt x="390664" y="89186"/>
                    <a:pt x="402062" y="110232"/>
                    <a:pt x="420973" y="122547"/>
                  </a:cubicBezTo>
                  <a:lnTo>
                    <a:pt x="371633" y="266755"/>
                  </a:lnTo>
                  <a:lnTo>
                    <a:pt x="371633" y="266755"/>
                  </a:lnTo>
                  <a:cubicBezTo>
                    <a:pt x="358015" y="266740"/>
                    <a:pt x="344719" y="270895"/>
                    <a:pt x="333533" y="278662"/>
                  </a:cubicBezTo>
                  <a:lnTo>
                    <a:pt x="234092" y="204081"/>
                  </a:lnTo>
                  <a:cubicBezTo>
                    <a:pt x="246844" y="169536"/>
                    <a:pt x="229177" y="131194"/>
                    <a:pt x="194632" y="118442"/>
                  </a:cubicBezTo>
                  <a:cubicBezTo>
                    <a:pt x="160087" y="105690"/>
                    <a:pt x="121745" y="123356"/>
                    <a:pt x="108994" y="157902"/>
                  </a:cubicBezTo>
                  <a:cubicBezTo>
                    <a:pt x="98352" y="186730"/>
                    <a:pt x="108791" y="219097"/>
                    <a:pt x="134270" y="236275"/>
                  </a:cubicBezTo>
                  <a:lnTo>
                    <a:pt x="70739" y="438205"/>
                  </a:lnTo>
                  <a:lnTo>
                    <a:pt x="66833" y="438205"/>
                  </a:lnTo>
                  <a:cubicBezTo>
                    <a:pt x="30010" y="438118"/>
                    <a:pt x="88" y="467898"/>
                    <a:pt x="0" y="504721"/>
                  </a:cubicBezTo>
                  <a:cubicBezTo>
                    <a:pt x="-87" y="541545"/>
                    <a:pt x="29692" y="571468"/>
                    <a:pt x="66516" y="571555"/>
                  </a:cubicBezTo>
                  <a:cubicBezTo>
                    <a:pt x="103340" y="571643"/>
                    <a:pt x="133262" y="541862"/>
                    <a:pt x="133349" y="505038"/>
                  </a:cubicBezTo>
                  <a:cubicBezTo>
                    <a:pt x="133400" y="483941"/>
                    <a:pt x="123461" y="464064"/>
                    <a:pt x="106553" y="451445"/>
                  </a:cubicBezTo>
                  <a:lnTo>
                    <a:pt x="170656" y="247705"/>
                  </a:lnTo>
                  <a:lnTo>
                    <a:pt x="171608" y="247705"/>
                  </a:lnTo>
                  <a:cubicBezTo>
                    <a:pt x="185882" y="247679"/>
                    <a:pt x="199772" y="243071"/>
                    <a:pt x="211232" y="234561"/>
                  </a:cubicBezTo>
                  <a:lnTo>
                    <a:pt x="309816" y="308380"/>
                  </a:lnTo>
                  <a:cubicBezTo>
                    <a:pt x="306644" y="316352"/>
                    <a:pt x="304996" y="324849"/>
                    <a:pt x="304958" y="333430"/>
                  </a:cubicBezTo>
                  <a:cubicBezTo>
                    <a:pt x="304944" y="370254"/>
                    <a:pt x="334784" y="400117"/>
                    <a:pt x="371608" y="400131"/>
                  </a:cubicBezTo>
                  <a:cubicBezTo>
                    <a:pt x="408431" y="400145"/>
                    <a:pt x="438294" y="370305"/>
                    <a:pt x="438308" y="333483"/>
                  </a:cubicBezTo>
                  <a:cubicBezTo>
                    <a:pt x="438317" y="311007"/>
                    <a:pt x="427001" y="290038"/>
                    <a:pt x="408209" y="277709"/>
                  </a:cubicBezTo>
                  <a:lnTo>
                    <a:pt x="457358" y="133405"/>
                  </a:lnTo>
                  <a:cubicBezTo>
                    <a:pt x="494182" y="133405"/>
                    <a:pt x="524033" y="103554"/>
                    <a:pt x="524033" y="6673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B5E9F1-21DB-4CBB-861F-10D8F1F5AE36}"/>
                </a:ext>
              </a:extLst>
            </p:cNvPr>
            <p:cNvSpPr/>
            <p:nvPr/>
          </p:nvSpPr>
          <p:spPr>
            <a:xfrm>
              <a:off x="9539193" y="3007631"/>
              <a:ext cx="657225" cy="666750"/>
            </a:xfrm>
            <a:custGeom>
              <a:avLst/>
              <a:gdLst>
                <a:gd name="connsiteX0" fmla="*/ 57150 w 657225"/>
                <a:gd name="connsiteY0" fmla="*/ 0 h 666750"/>
                <a:gd name="connsiteX1" fmla="*/ 0 w 657225"/>
                <a:gd name="connsiteY1" fmla="*/ 0 h 666750"/>
                <a:gd name="connsiteX2" fmla="*/ 0 w 657225"/>
                <a:gd name="connsiteY2" fmla="*/ 666750 h 666750"/>
                <a:gd name="connsiteX3" fmla="*/ 657225 w 657225"/>
                <a:gd name="connsiteY3" fmla="*/ 666750 h 666750"/>
                <a:gd name="connsiteX4" fmla="*/ 657225 w 657225"/>
                <a:gd name="connsiteY4" fmla="*/ 609600 h 666750"/>
                <a:gd name="connsiteX5" fmla="*/ 57150 w 657225"/>
                <a:gd name="connsiteY5" fmla="*/ 609600 h 666750"/>
                <a:gd name="connsiteX6" fmla="*/ 57150 w 657225"/>
                <a:gd name="connsiteY6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225" h="666750">
                  <a:moveTo>
                    <a:pt x="57150" y="0"/>
                  </a:moveTo>
                  <a:lnTo>
                    <a:pt x="0" y="0"/>
                  </a:lnTo>
                  <a:lnTo>
                    <a:pt x="0" y="666750"/>
                  </a:lnTo>
                  <a:lnTo>
                    <a:pt x="657225" y="666750"/>
                  </a:lnTo>
                  <a:lnTo>
                    <a:pt x="657225" y="609600"/>
                  </a:lnTo>
                  <a:lnTo>
                    <a:pt x="57150" y="6096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1D83398-1B94-4FF6-B0CB-2557049526F8}"/>
              </a:ext>
            </a:extLst>
          </p:cNvPr>
          <p:cNvSpPr/>
          <p:nvPr/>
        </p:nvSpPr>
        <p:spPr>
          <a:xfrm>
            <a:off x="3519632" y="2202957"/>
            <a:ext cx="2641372" cy="34321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9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Cryptocurrency network privacy is less than the sum of its parts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AB6280-652D-4D63-82D2-C5A3B1C18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946178"/>
              </p:ext>
            </p:extLst>
          </p:nvPr>
        </p:nvGraphicFramePr>
        <p:xfrm>
          <a:off x="838200" y="1825624"/>
          <a:ext cx="10515600" cy="4825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72269901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537573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44319050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2550647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0448708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21179370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258032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60728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38549591"/>
                    </a:ext>
                  </a:extLst>
                </a:gridCol>
              </a:tblGrid>
              <a:tr h="8905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Monero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Zcash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Grin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Bitcoin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887148"/>
                  </a:ext>
                </a:extLst>
              </a:tr>
              <a:tr h="3731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Novice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Expert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884932"/>
                  </a:ext>
                </a:extLst>
              </a:tr>
              <a:tr h="89051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Amount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68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16334"/>
                  </a:ext>
                </a:extLst>
              </a:tr>
              <a:tr h="89051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Sender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108971"/>
                  </a:ext>
                </a:extLst>
              </a:tr>
              <a:tr h="89051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Receiver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38023"/>
                  </a:ext>
                </a:extLst>
              </a:tr>
              <a:tr h="89051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Tainted Coin and/or Suspicious Risk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468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8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Transaction Structure and Tracing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FEE9585-0F63-41CC-9798-EFB2CFD5B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575565"/>
              </p:ext>
            </p:extLst>
          </p:nvPr>
        </p:nvGraphicFramePr>
        <p:xfrm>
          <a:off x="6562016" y="1690688"/>
          <a:ext cx="2221500" cy="222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6DE94A-3DFD-4AC6-81F2-09A3D7FF0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448623"/>
              </p:ext>
            </p:extLst>
          </p:nvPr>
        </p:nvGraphicFramePr>
        <p:xfrm>
          <a:off x="6562016" y="4056562"/>
          <a:ext cx="2221500" cy="222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BEBE60E-7E96-4DA4-BCC6-48EAFB71943E}"/>
              </a:ext>
            </a:extLst>
          </p:cNvPr>
          <p:cNvSpPr txBox="1">
            <a:spLocks/>
          </p:cNvSpPr>
          <p:nvPr/>
        </p:nvSpPr>
        <p:spPr>
          <a:xfrm>
            <a:off x="7021934" y="2368273"/>
            <a:ext cx="1301663" cy="866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badi" panose="020B0604020104020204" pitchFamily="34" charset="0"/>
              </a:rPr>
              <a:t>Ring Signature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3B90C-4601-4F99-B6C9-2F68FB535BC7}"/>
              </a:ext>
            </a:extLst>
          </p:cNvPr>
          <p:cNvSpPr txBox="1">
            <a:spLocks/>
          </p:cNvSpPr>
          <p:nvPr/>
        </p:nvSpPr>
        <p:spPr>
          <a:xfrm>
            <a:off x="7021934" y="4734147"/>
            <a:ext cx="1301663" cy="866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badi" panose="020B0604020104020204" pitchFamily="34" charset="0"/>
              </a:rPr>
              <a:t>Ring Signature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8630B28-3B69-4C5D-B893-A9156B85082F}"/>
              </a:ext>
            </a:extLst>
          </p:cNvPr>
          <p:cNvSpPr/>
          <p:nvPr/>
        </p:nvSpPr>
        <p:spPr>
          <a:xfrm>
            <a:off x="8893466" y="1690688"/>
            <a:ext cx="538620" cy="4587374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D58766-EA91-4590-B55C-DCCAAB170498}"/>
              </a:ext>
            </a:extLst>
          </p:cNvPr>
          <p:cNvSpPr/>
          <p:nvPr/>
        </p:nvSpPr>
        <p:spPr>
          <a:xfrm>
            <a:off x="9908074" y="3288601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12 XMR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7892E2-7210-4754-A4DD-8CC96271769C}"/>
              </a:ext>
            </a:extLst>
          </p:cNvPr>
          <p:cNvSpPr/>
          <p:nvPr/>
        </p:nvSpPr>
        <p:spPr>
          <a:xfrm>
            <a:off x="9908074" y="4144417"/>
            <a:ext cx="1979113" cy="535731"/>
          </a:xfrm>
          <a:prstGeom prst="rect">
            <a:avLst/>
          </a:prstGeom>
          <a:solidFill>
            <a:srgbClr val="F16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3 XMR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38D82-27DB-4CE9-AE8C-2B732C5602CB}"/>
              </a:ext>
            </a:extLst>
          </p:cNvPr>
          <p:cNvSpPr/>
          <p:nvPr/>
        </p:nvSpPr>
        <p:spPr>
          <a:xfrm>
            <a:off x="553220" y="1673576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194B6F-DBE1-4512-AD0B-59287303E527}"/>
              </a:ext>
            </a:extLst>
          </p:cNvPr>
          <p:cNvSpPr/>
          <p:nvPr/>
        </p:nvSpPr>
        <p:spPr>
          <a:xfrm>
            <a:off x="553220" y="2529392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547C91-BA0D-4E7E-B80F-95B3E8738777}"/>
              </a:ext>
            </a:extLst>
          </p:cNvPr>
          <p:cNvSpPr/>
          <p:nvPr/>
        </p:nvSpPr>
        <p:spPr>
          <a:xfrm>
            <a:off x="553220" y="3385208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380B1-8916-446B-8BAB-C4CC562A4CF1}"/>
              </a:ext>
            </a:extLst>
          </p:cNvPr>
          <p:cNvSpPr/>
          <p:nvPr/>
        </p:nvSpPr>
        <p:spPr>
          <a:xfrm>
            <a:off x="553220" y="424102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9ED5F-530D-437F-9C0F-16B3209C60EC}"/>
              </a:ext>
            </a:extLst>
          </p:cNvPr>
          <p:cNvSpPr/>
          <p:nvPr/>
        </p:nvSpPr>
        <p:spPr>
          <a:xfrm>
            <a:off x="553219" y="5096840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8191A7-EF25-446A-875E-CD87C9EB08D9}"/>
              </a:ext>
            </a:extLst>
          </p:cNvPr>
          <p:cNvSpPr/>
          <p:nvPr/>
        </p:nvSpPr>
        <p:spPr>
          <a:xfrm>
            <a:off x="553218" y="595714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1D1302-ACBC-4EC9-97B2-31E228090DED}"/>
              </a:ext>
            </a:extLst>
          </p:cNvPr>
          <p:cNvSpPr/>
          <p:nvPr/>
        </p:nvSpPr>
        <p:spPr>
          <a:xfrm>
            <a:off x="2854887" y="1669088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D7910B-404D-44C6-9BAB-1A1215C4E330}"/>
              </a:ext>
            </a:extLst>
          </p:cNvPr>
          <p:cNvSpPr/>
          <p:nvPr/>
        </p:nvSpPr>
        <p:spPr>
          <a:xfrm>
            <a:off x="2854889" y="2529392"/>
            <a:ext cx="1979113" cy="535731"/>
          </a:xfrm>
          <a:prstGeom prst="rect">
            <a:avLst/>
          </a:prstGeom>
          <a:solidFill>
            <a:srgbClr val="F16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 XMR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D5697C-D704-4109-98D4-D1BA5A674761}"/>
              </a:ext>
            </a:extLst>
          </p:cNvPr>
          <p:cNvSpPr/>
          <p:nvPr/>
        </p:nvSpPr>
        <p:spPr>
          <a:xfrm>
            <a:off x="2854889" y="3385208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1421D9-F451-46A1-9F59-63FA20A7531B}"/>
              </a:ext>
            </a:extLst>
          </p:cNvPr>
          <p:cNvSpPr/>
          <p:nvPr/>
        </p:nvSpPr>
        <p:spPr>
          <a:xfrm>
            <a:off x="2854889" y="4241024"/>
            <a:ext cx="1979113" cy="535731"/>
          </a:xfrm>
          <a:prstGeom prst="rect">
            <a:avLst/>
          </a:prstGeom>
          <a:solidFill>
            <a:srgbClr val="F16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 XMR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2932E5-6E7B-4757-8700-8CF4C39BB57B}"/>
              </a:ext>
            </a:extLst>
          </p:cNvPr>
          <p:cNvSpPr/>
          <p:nvPr/>
        </p:nvSpPr>
        <p:spPr>
          <a:xfrm>
            <a:off x="2854888" y="5096840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26C9-7002-426C-969E-3D8A269EBC91}"/>
              </a:ext>
            </a:extLst>
          </p:cNvPr>
          <p:cNvSpPr/>
          <p:nvPr/>
        </p:nvSpPr>
        <p:spPr>
          <a:xfrm>
            <a:off x="2854887" y="595714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D0EB7E-6115-4A49-B7FB-0C7328687FC1}"/>
              </a:ext>
            </a:extLst>
          </p:cNvPr>
          <p:cNvCxnSpPr>
            <a:stCxn id="21" idx="3"/>
          </p:cNvCxnSpPr>
          <p:nvPr/>
        </p:nvCxnSpPr>
        <p:spPr>
          <a:xfrm flipV="1">
            <a:off x="4834002" y="2204819"/>
            <a:ext cx="2187932" cy="592439"/>
          </a:xfrm>
          <a:prstGeom prst="line">
            <a:avLst/>
          </a:prstGeom>
          <a:ln>
            <a:solidFill>
              <a:srgbClr val="F16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AA5B02-431C-44AA-A118-D1931EC5B7C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834002" y="4508890"/>
            <a:ext cx="2187932" cy="80883"/>
          </a:xfrm>
          <a:prstGeom prst="line">
            <a:avLst/>
          </a:prstGeom>
          <a:ln>
            <a:solidFill>
              <a:srgbClr val="F16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4C462-D375-4F78-B625-EBBC13BCA72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834000" y="1912511"/>
            <a:ext cx="2742491" cy="2444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D2C049-49CD-4117-8680-4D8B957A8301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834000" y="5042101"/>
            <a:ext cx="1967633" cy="11829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Magnifying glass">
            <a:extLst>
              <a:ext uri="{FF2B5EF4-FFF2-40B4-BE49-F238E27FC236}">
                <a16:creationId xmlns:a16="http://schemas.microsoft.com/office/drawing/2014/main" id="{9E5D0081-D821-4B3C-B0DB-D9F752D5D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446" y="570706"/>
            <a:ext cx="914400" cy="914400"/>
          </a:xfrm>
          <a:prstGeom prst="rect">
            <a:avLst/>
          </a:prstGeom>
        </p:spPr>
      </p:pic>
      <p:pic>
        <p:nvPicPr>
          <p:cNvPr id="46" name="Graphic 45" descr="Magnifying glass">
            <a:extLst>
              <a:ext uri="{FF2B5EF4-FFF2-40B4-BE49-F238E27FC236}">
                <a16:creationId xmlns:a16="http://schemas.microsoft.com/office/drawing/2014/main" id="{BB544D92-EBF7-4F5E-AD64-2B7A05AAB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53788" y="570706"/>
            <a:ext cx="914400" cy="91440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CA077907-8A4A-4B97-ACE0-C897B8147A78}"/>
              </a:ext>
            </a:extLst>
          </p:cNvPr>
          <p:cNvSpPr/>
          <p:nvPr/>
        </p:nvSpPr>
        <p:spPr>
          <a:xfrm>
            <a:off x="10759440" y="433546"/>
            <a:ext cx="1188720" cy="118872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1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Transaction Structure and Tracing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FEE9585-0F63-41CC-9798-EFB2CFD5B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636813"/>
              </p:ext>
            </p:extLst>
          </p:nvPr>
        </p:nvGraphicFramePr>
        <p:xfrm>
          <a:off x="6562016" y="1690688"/>
          <a:ext cx="2221500" cy="222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6DE94A-3DFD-4AC6-81F2-09A3D7FF0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365221"/>
              </p:ext>
            </p:extLst>
          </p:nvPr>
        </p:nvGraphicFramePr>
        <p:xfrm>
          <a:off x="6562016" y="4056562"/>
          <a:ext cx="2221500" cy="222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BEBE60E-7E96-4DA4-BCC6-48EAFB71943E}"/>
              </a:ext>
            </a:extLst>
          </p:cNvPr>
          <p:cNvSpPr txBox="1">
            <a:spLocks/>
          </p:cNvSpPr>
          <p:nvPr/>
        </p:nvSpPr>
        <p:spPr>
          <a:xfrm>
            <a:off x="7021934" y="2368273"/>
            <a:ext cx="1301663" cy="866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badi" panose="020B0604020104020204" pitchFamily="34" charset="0"/>
              </a:rPr>
              <a:t>Ring Signature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3B90C-4601-4F99-B6C9-2F68FB535BC7}"/>
              </a:ext>
            </a:extLst>
          </p:cNvPr>
          <p:cNvSpPr txBox="1">
            <a:spLocks/>
          </p:cNvSpPr>
          <p:nvPr/>
        </p:nvSpPr>
        <p:spPr>
          <a:xfrm>
            <a:off x="7021934" y="4734147"/>
            <a:ext cx="1301663" cy="866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badi" panose="020B0604020104020204" pitchFamily="34" charset="0"/>
              </a:rPr>
              <a:t>Ring Signature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8630B28-3B69-4C5D-B893-A9156B85082F}"/>
              </a:ext>
            </a:extLst>
          </p:cNvPr>
          <p:cNvSpPr/>
          <p:nvPr/>
        </p:nvSpPr>
        <p:spPr>
          <a:xfrm>
            <a:off x="8893466" y="1690688"/>
            <a:ext cx="538620" cy="4587374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D58766-EA91-4590-B55C-DCCAAB170498}"/>
              </a:ext>
            </a:extLst>
          </p:cNvPr>
          <p:cNvSpPr/>
          <p:nvPr/>
        </p:nvSpPr>
        <p:spPr>
          <a:xfrm>
            <a:off x="9908074" y="3288601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7892E2-7210-4754-A4DD-8CC96271769C}"/>
              </a:ext>
            </a:extLst>
          </p:cNvPr>
          <p:cNvSpPr/>
          <p:nvPr/>
        </p:nvSpPr>
        <p:spPr>
          <a:xfrm>
            <a:off x="9908074" y="4144417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38D82-27DB-4CE9-AE8C-2B732C5602CB}"/>
              </a:ext>
            </a:extLst>
          </p:cNvPr>
          <p:cNvSpPr/>
          <p:nvPr/>
        </p:nvSpPr>
        <p:spPr>
          <a:xfrm>
            <a:off x="553220" y="1673576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194B6F-DBE1-4512-AD0B-59287303E527}"/>
              </a:ext>
            </a:extLst>
          </p:cNvPr>
          <p:cNvSpPr/>
          <p:nvPr/>
        </p:nvSpPr>
        <p:spPr>
          <a:xfrm>
            <a:off x="553220" y="2529392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547C91-BA0D-4E7E-B80F-95B3E8738777}"/>
              </a:ext>
            </a:extLst>
          </p:cNvPr>
          <p:cNvSpPr/>
          <p:nvPr/>
        </p:nvSpPr>
        <p:spPr>
          <a:xfrm>
            <a:off x="553220" y="3385208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380B1-8916-446B-8BAB-C4CC562A4CF1}"/>
              </a:ext>
            </a:extLst>
          </p:cNvPr>
          <p:cNvSpPr/>
          <p:nvPr/>
        </p:nvSpPr>
        <p:spPr>
          <a:xfrm>
            <a:off x="553220" y="424102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9ED5F-530D-437F-9C0F-16B3209C60EC}"/>
              </a:ext>
            </a:extLst>
          </p:cNvPr>
          <p:cNvSpPr/>
          <p:nvPr/>
        </p:nvSpPr>
        <p:spPr>
          <a:xfrm>
            <a:off x="553219" y="5096840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8191A7-EF25-446A-875E-CD87C9EB08D9}"/>
              </a:ext>
            </a:extLst>
          </p:cNvPr>
          <p:cNvSpPr/>
          <p:nvPr/>
        </p:nvSpPr>
        <p:spPr>
          <a:xfrm>
            <a:off x="553218" y="595714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1D1302-ACBC-4EC9-97B2-31E228090DED}"/>
              </a:ext>
            </a:extLst>
          </p:cNvPr>
          <p:cNvSpPr/>
          <p:nvPr/>
        </p:nvSpPr>
        <p:spPr>
          <a:xfrm>
            <a:off x="2854887" y="1669088"/>
            <a:ext cx="1979113" cy="5357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100 XMR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D7910B-404D-44C6-9BAB-1A1215C4E330}"/>
              </a:ext>
            </a:extLst>
          </p:cNvPr>
          <p:cNvSpPr/>
          <p:nvPr/>
        </p:nvSpPr>
        <p:spPr>
          <a:xfrm>
            <a:off x="2854889" y="2529392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D5697C-D704-4109-98D4-D1BA5A674761}"/>
              </a:ext>
            </a:extLst>
          </p:cNvPr>
          <p:cNvSpPr/>
          <p:nvPr/>
        </p:nvSpPr>
        <p:spPr>
          <a:xfrm>
            <a:off x="2854889" y="3385208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1421D9-F451-46A1-9F59-63FA20A7531B}"/>
              </a:ext>
            </a:extLst>
          </p:cNvPr>
          <p:cNvSpPr/>
          <p:nvPr/>
        </p:nvSpPr>
        <p:spPr>
          <a:xfrm>
            <a:off x="2854889" y="424102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2932E5-6E7B-4757-8700-8CF4C39BB57B}"/>
              </a:ext>
            </a:extLst>
          </p:cNvPr>
          <p:cNvSpPr/>
          <p:nvPr/>
        </p:nvSpPr>
        <p:spPr>
          <a:xfrm>
            <a:off x="2854888" y="5096840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26C9-7002-426C-969E-3D8A269EBC91}"/>
              </a:ext>
            </a:extLst>
          </p:cNvPr>
          <p:cNvSpPr/>
          <p:nvPr/>
        </p:nvSpPr>
        <p:spPr>
          <a:xfrm>
            <a:off x="2854887" y="595714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D0EB7E-6115-4A49-B7FB-0C7328687FC1}"/>
              </a:ext>
            </a:extLst>
          </p:cNvPr>
          <p:cNvCxnSpPr>
            <a:stCxn id="21" idx="3"/>
          </p:cNvCxnSpPr>
          <p:nvPr/>
        </p:nvCxnSpPr>
        <p:spPr>
          <a:xfrm flipV="1">
            <a:off x="4834002" y="2204819"/>
            <a:ext cx="2187932" cy="5924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AA5B02-431C-44AA-A118-D1931EC5B7C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834002" y="4508890"/>
            <a:ext cx="2187932" cy="808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4C462-D375-4F78-B625-EBBC13BCA72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834000" y="1912511"/>
            <a:ext cx="2742491" cy="244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D2C049-49CD-4117-8680-4D8B957A8301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834000" y="5042101"/>
            <a:ext cx="1967633" cy="11829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Magnifying glass">
            <a:extLst>
              <a:ext uri="{FF2B5EF4-FFF2-40B4-BE49-F238E27FC236}">
                <a16:creationId xmlns:a16="http://schemas.microsoft.com/office/drawing/2014/main" id="{9E5D0081-D821-4B3C-B0DB-D9F752D5D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446" y="570706"/>
            <a:ext cx="914400" cy="914400"/>
          </a:xfrm>
          <a:prstGeom prst="rect">
            <a:avLst/>
          </a:prstGeom>
        </p:spPr>
      </p:pic>
      <p:pic>
        <p:nvPicPr>
          <p:cNvPr id="46" name="Graphic 45" descr="Magnifying glass">
            <a:extLst>
              <a:ext uri="{FF2B5EF4-FFF2-40B4-BE49-F238E27FC236}">
                <a16:creationId xmlns:a16="http://schemas.microsoft.com/office/drawing/2014/main" id="{BB544D92-EBF7-4F5E-AD64-2B7A05AAB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53788" y="570706"/>
            <a:ext cx="914400" cy="9144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4F1146ED-4BF8-44F7-9C5B-BE228289E70B}"/>
              </a:ext>
            </a:extLst>
          </p:cNvPr>
          <p:cNvSpPr/>
          <p:nvPr/>
        </p:nvSpPr>
        <p:spPr>
          <a:xfrm>
            <a:off x="9589286" y="433546"/>
            <a:ext cx="1188720" cy="118872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1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64A9-403F-4340-871D-FA005050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Transaction Tracing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A62AFC-F38E-433F-B426-3E8576E37B7A}"/>
              </a:ext>
            </a:extLst>
          </p:cNvPr>
          <p:cNvGrpSpPr/>
          <p:nvPr/>
        </p:nvGrpSpPr>
        <p:grpSpPr>
          <a:xfrm>
            <a:off x="6386652" y="2339519"/>
            <a:ext cx="2221500" cy="2221500"/>
            <a:chOff x="6562016" y="1690688"/>
            <a:chExt cx="2221500" cy="2221500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0FEE9585-0F63-41CC-9798-EFB2CFD5BF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2501074"/>
                </p:ext>
              </p:extLst>
            </p:nvPr>
          </p:nvGraphicFramePr>
          <p:xfrm>
            <a:off x="6562016" y="1690688"/>
            <a:ext cx="2221500" cy="222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4BEBE60E-7E96-4DA4-BCC6-48EAFB71943E}"/>
                </a:ext>
              </a:extLst>
            </p:cNvPr>
            <p:cNvSpPr txBox="1">
              <a:spLocks/>
            </p:cNvSpPr>
            <p:nvPr/>
          </p:nvSpPr>
          <p:spPr>
            <a:xfrm>
              <a:off x="7021934" y="2368273"/>
              <a:ext cx="1301663" cy="8663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Ring Signature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9603B0D-7149-4DF7-AC23-130E812ED6FF}"/>
              </a:ext>
            </a:extLst>
          </p:cNvPr>
          <p:cNvGrpSpPr/>
          <p:nvPr/>
        </p:nvGrpSpPr>
        <p:grpSpPr>
          <a:xfrm>
            <a:off x="6386652" y="4580133"/>
            <a:ext cx="2221500" cy="2221500"/>
            <a:chOff x="6562016" y="4056562"/>
            <a:chExt cx="2221500" cy="2221500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AE6DE94A-3DFD-4AC6-81F2-09A3D7FF003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5249875"/>
                </p:ext>
              </p:extLst>
            </p:nvPr>
          </p:nvGraphicFramePr>
          <p:xfrm>
            <a:off x="6562016" y="4056562"/>
            <a:ext cx="2221500" cy="222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EDF3B90C-4601-4F99-B6C9-2F68FB535BC7}"/>
                </a:ext>
              </a:extLst>
            </p:cNvPr>
            <p:cNvSpPr txBox="1">
              <a:spLocks/>
            </p:cNvSpPr>
            <p:nvPr/>
          </p:nvSpPr>
          <p:spPr>
            <a:xfrm>
              <a:off x="7021934" y="4734147"/>
              <a:ext cx="1301663" cy="8663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Ring Signature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38D82-27DB-4CE9-AE8C-2B732C5602CB}"/>
              </a:ext>
            </a:extLst>
          </p:cNvPr>
          <p:cNvSpPr/>
          <p:nvPr/>
        </p:nvSpPr>
        <p:spPr>
          <a:xfrm>
            <a:off x="553220" y="1673576"/>
            <a:ext cx="1979113" cy="5357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194B6F-DBE1-4512-AD0B-59287303E527}"/>
              </a:ext>
            </a:extLst>
          </p:cNvPr>
          <p:cNvSpPr/>
          <p:nvPr/>
        </p:nvSpPr>
        <p:spPr>
          <a:xfrm>
            <a:off x="553220" y="2529392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547C91-BA0D-4E7E-B80F-95B3E8738777}"/>
              </a:ext>
            </a:extLst>
          </p:cNvPr>
          <p:cNvSpPr/>
          <p:nvPr/>
        </p:nvSpPr>
        <p:spPr>
          <a:xfrm>
            <a:off x="553220" y="3385208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380B1-8916-446B-8BAB-C4CC562A4CF1}"/>
              </a:ext>
            </a:extLst>
          </p:cNvPr>
          <p:cNvSpPr/>
          <p:nvPr/>
        </p:nvSpPr>
        <p:spPr>
          <a:xfrm>
            <a:off x="553220" y="424102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9ED5F-530D-437F-9C0F-16B3209C60EC}"/>
              </a:ext>
            </a:extLst>
          </p:cNvPr>
          <p:cNvSpPr/>
          <p:nvPr/>
        </p:nvSpPr>
        <p:spPr>
          <a:xfrm>
            <a:off x="553219" y="5096840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8191A7-EF25-446A-875E-CD87C9EB08D9}"/>
              </a:ext>
            </a:extLst>
          </p:cNvPr>
          <p:cNvSpPr/>
          <p:nvPr/>
        </p:nvSpPr>
        <p:spPr>
          <a:xfrm>
            <a:off x="553218" y="595714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1D1302-ACBC-4EC9-97B2-31E228090DED}"/>
              </a:ext>
            </a:extLst>
          </p:cNvPr>
          <p:cNvSpPr/>
          <p:nvPr/>
        </p:nvSpPr>
        <p:spPr>
          <a:xfrm>
            <a:off x="2854887" y="1669088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D7910B-404D-44C6-9BAB-1A1215C4E330}"/>
              </a:ext>
            </a:extLst>
          </p:cNvPr>
          <p:cNvSpPr/>
          <p:nvPr/>
        </p:nvSpPr>
        <p:spPr>
          <a:xfrm>
            <a:off x="2854889" y="2529392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D5697C-D704-4109-98D4-D1BA5A674761}"/>
              </a:ext>
            </a:extLst>
          </p:cNvPr>
          <p:cNvSpPr/>
          <p:nvPr/>
        </p:nvSpPr>
        <p:spPr>
          <a:xfrm>
            <a:off x="2854889" y="3385208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1421D9-F451-46A1-9F59-63FA20A7531B}"/>
              </a:ext>
            </a:extLst>
          </p:cNvPr>
          <p:cNvSpPr/>
          <p:nvPr/>
        </p:nvSpPr>
        <p:spPr>
          <a:xfrm>
            <a:off x="2854889" y="424102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2932E5-6E7B-4757-8700-8CF4C39BB57B}"/>
              </a:ext>
            </a:extLst>
          </p:cNvPr>
          <p:cNvSpPr/>
          <p:nvPr/>
        </p:nvSpPr>
        <p:spPr>
          <a:xfrm>
            <a:off x="2854888" y="5096840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26C9-7002-426C-969E-3D8A269EBC91}"/>
              </a:ext>
            </a:extLst>
          </p:cNvPr>
          <p:cNvSpPr/>
          <p:nvPr/>
        </p:nvSpPr>
        <p:spPr>
          <a:xfrm>
            <a:off x="2854887" y="5957144"/>
            <a:ext cx="1979113" cy="53573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? XMR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4E27EE-FADE-4AD6-A2B8-7264F4375FFC}"/>
              </a:ext>
            </a:extLst>
          </p:cNvPr>
          <p:cNvGrpSpPr/>
          <p:nvPr/>
        </p:nvGrpSpPr>
        <p:grpSpPr>
          <a:xfrm>
            <a:off x="6386651" y="98905"/>
            <a:ext cx="2221500" cy="2221500"/>
            <a:chOff x="6562016" y="4056562"/>
            <a:chExt cx="2221500" cy="2221500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B1E1930F-C160-4279-9DA4-92D2E6DA7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28596795"/>
                </p:ext>
              </p:extLst>
            </p:nvPr>
          </p:nvGraphicFramePr>
          <p:xfrm>
            <a:off x="6562016" y="4056562"/>
            <a:ext cx="2221500" cy="222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22B82F03-BB6B-43EA-86A4-9202A4579279}"/>
                </a:ext>
              </a:extLst>
            </p:cNvPr>
            <p:cNvSpPr txBox="1">
              <a:spLocks/>
            </p:cNvSpPr>
            <p:nvPr/>
          </p:nvSpPr>
          <p:spPr>
            <a:xfrm>
              <a:off x="7021934" y="4734147"/>
              <a:ext cx="1301663" cy="8663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Ring Signature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FC56B1-D152-4545-9436-C52D30B715DD}"/>
              </a:ext>
            </a:extLst>
          </p:cNvPr>
          <p:cNvGrpSpPr/>
          <p:nvPr/>
        </p:nvGrpSpPr>
        <p:grpSpPr>
          <a:xfrm>
            <a:off x="8870225" y="2339519"/>
            <a:ext cx="2221500" cy="2221500"/>
            <a:chOff x="6562016" y="1690688"/>
            <a:chExt cx="2221500" cy="2221500"/>
          </a:xfrm>
        </p:grpSpPr>
        <p:graphicFrame>
          <p:nvGraphicFramePr>
            <p:cNvPr id="37" name="Chart 36">
              <a:extLst>
                <a:ext uri="{FF2B5EF4-FFF2-40B4-BE49-F238E27FC236}">
                  <a16:creationId xmlns:a16="http://schemas.microsoft.com/office/drawing/2014/main" id="{19309A6D-7600-4DCD-9365-EF4334306D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5097605"/>
                </p:ext>
              </p:extLst>
            </p:nvPr>
          </p:nvGraphicFramePr>
          <p:xfrm>
            <a:off x="6562016" y="1690688"/>
            <a:ext cx="2221500" cy="222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A5F4B201-9FA6-497A-A9A2-5E89F396008E}"/>
                </a:ext>
              </a:extLst>
            </p:cNvPr>
            <p:cNvSpPr txBox="1">
              <a:spLocks/>
            </p:cNvSpPr>
            <p:nvPr/>
          </p:nvSpPr>
          <p:spPr>
            <a:xfrm>
              <a:off x="7021934" y="2368273"/>
              <a:ext cx="1301663" cy="8663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Ring Signature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5CA812-2517-45DE-A5EA-08DA70B88C23}"/>
              </a:ext>
            </a:extLst>
          </p:cNvPr>
          <p:cNvGrpSpPr/>
          <p:nvPr/>
        </p:nvGrpSpPr>
        <p:grpSpPr>
          <a:xfrm>
            <a:off x="8870225" y="4580133"/>
            <a:ext cx="2221500" cy="2221500"/>
            <a:chOff x="6562016" y="4056562"/>
            <a:chExt cx="2221500" cy="2221500"/>
          </a:xfrm>
        </p:grpSpPr>
        <p:graphicFrame>
          <p:nvGraphicFramePr>
            <p:cNvPr id="40" name="Chart 39">
              <a:extLst>
                <a:ext uri="{FF2B5EF4-FFF2-40B4-BE49-F238E27FC236}">
                  <a16:creationId xmlns:a16="http://schemas.microsoft.com/office/drawing/2014/main" id="{0E32A9BD-949F-441D-AED6-088FB07D02C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86279716"/>
                </p:ext>
              </p:extLst>
            </p:nvPr>
          </p:nvGraphicFramePr>
          <p:xfrm>
            <a:off x="6562016" y="4056562"/>
            <a:ext cx="2221500" cy="222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EC8B7485-2C8F-48E7-8713-71AF3A8BEB3E}"/>
                </a:ext>
              </a:extLst>
            </p:cNvPr>
            <p:cNvSpPr txBox="1">
              <a:spLocks/>
            </p:cNvSpPr>
            <p:nvPr/>
          </p:nvSpPr>
          <p:spPr>
            <a:xfrm>
              <a:off x="7021934" y="4734147"/>
              <a:ext cx="1301663" cy="8663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Ring Signature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8F890B-9FB8-4751-911F-A5A9531130D0}"/>
              </a:ext>
            </a:extLst>
          </p:cNvPr>
          <p:cNvGrpSpPr/>
          <p:nvPr/>
        </p:nvGrpSpPr>
        <p:grpSpPr>
          <a:xfrm>
            <a:off x="8870224" y="98905"/>
            <a:ext cx="2221500" cy="2221500"/>
            <a:chOff x="6562016" y="4056562"/>
            <a:chExt cx="2221500" cy="2221500"/>
          </a:xfrm>
        </p:grpSpPr>
        <p:graphicFrame>
          <p:nvGraphicFramePr>
            <p:cNvPr id="43" name="Chart 42">
              <a:extLst>
                <a:ext uri="{FF2B5EF4-FFF2-40B4-BE49-F238E27FC236}">
                  <a16:creationId xmlns:a16="http://schemas.microsoft.com/office/drawing/2014/main" id="{31DF6F07-68F9-4A04-8ED0-2B9F6749FFA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01594619"/>
                </p:ext>
              </p:extLst>
            </p:nvPr>
          </p:nvGraphicFramePr>
          <p:xfrm>
            <a:off x="6562016" y="4056562"/>
            <a:ext cx="2221500" cy="2221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FA286396-422F-4C4C-9A2C-CCD44F2167A5}"/>
                </a:ext>
              </a:extLst>
            </p:cNvPr>
            <p:cNvSpPr txBox="1">
              <a:spLocks/>
            </p:cNvSpPr>
            <p:nvPr/>
          </p:nvSpPr>
          <p:spPr>
            <a:xfrm>
              <a:off x="7021934" y="4734147"/>
              <a:ext cx="1301663" cy="8663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Ring Signature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9FE68FCE-B7A9-4C6B-847C-6A083095F03C}"/>
              </a:ext>
            </a:extLst>
          </p:cNvPr>
          <p:cNvSpPr txBox="1">
            <a:spLocks/>
          </p:cNvSpPr>
          <p:nvPr/>
        </p:nvSpPr>
        <p:spPr>
          <a:xfrm>
            <a:off x="11264066" y="5870206"/>
            <a:ext cx="850726" cy="1044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badi" panose="020B0604020104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97247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E175F7D4A4D43B951A9C3A31CD133" ma:contentTypeVersion="13" ma:contentTypeDescription="Create a new document." ma:contentTypeScope="" ma:versionID="6e43362bc1c5c62731ca699867e849e7">
  <xsd:schema xmlns:xsd="http://www.w3.org/2001/XMLSchema" xmlns:xs="http://www.w3.org/2001/XMLSchema" xmlns:p="http://schemas.microsoft.com/office/2006/metadata/properties" xmlns:ns3="4e60df31-082c-46d7-928d-c66e2eb353ec" xmlns:ns4="6d1703cf-f0c8-4553-ab6a-29d117c9fe9a" targetNamespace="http://schemas.microsoft.com/office/2006/metadata/properties" ma:root="true" ma:fieldsID="644ece261d866586942c207e9d0cf8cd" ns3:_="" ns4:_="">
    <xsd:import namespace="4e60df31-082c-46d7-928d-c66e2eb353ec"/>
    <xsd:import namespace="6d1703cf-f0c8-4553-ab6a-29d117c9fe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60df31-082c-46d7-928d-c66e2eb353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703cf-f0c8-4553-ab6a-29d117c9fe9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214E6E-45FA-4E16-9A20-BA8447B6C3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60df31-082c-46d7-928d-c66e2eb353ec"/>
    <ds:schemaRef ds:uri="6d1703cf-f0c8-4553-ab6a-29d117c9fe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E5C95F-B330-472C-9827-DD9631C852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2D4301-9692-4DA6-88A7-7DDE83A5283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752</Words>
  <Application>Microsoft Office PowerPoint</Application>
  <PresentationFormat>Widescreen</PresentationFormat>
  <Paragraphs>181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Abadi</vt:lpstr>
      <vt:lpstr>Arial</vt:lpstr>
      <vt:lpstr>Calibri</vt:lpstr>
      <vt:lpstr>Calibri Light</vt:lpstr>
      <vt:lpstr>Freestyle Script</vt:lpstr>
      <vt:lpstr>Office Theme</vt:lpstr>
      <vt:lpstr>Introduction to Monero</vt:lpstr>
      <vt:lpstr>                     is:</vt:lpstr>
      <vt:lpstr>You may have met a Monero enthusiast in a situation like this:</vt:lpstr>
      <vt:lpstr>Real Problems Monero Addresses</vt:lpstr>
      <vt:lpstr>Real Problems Monero Addresses</vt:lpstr>
      <vt:lpstr>Cryptocurrency network privacy is less than the sum of its parts</vt:lpstr>
      <vt:lpstr>Transaction Structure and Tracing</vt:lpstr>
      <vt:lpstr>Transaction Structure and Tracing</vt:lpstr>
      <vt:lpstr>Transaction Tracing</vt:lpstr>
      <vt:lpstr>Monero has REAL privacy, not POTENTIAL privacy</vt:lpstr>
      <vt:lpstr>If there are issues with privacy, we discuss and patch them openly, not blame users</vt:lpstr>
      <vt:lpstr>Optional CoinJoin zkSNARKs Lelantus CoinSwap PerfectlyPrivateTM</vt:lpstr>
      <vt:lpstr>Results of a fungibility exercise</vt:lpstr>
      <vt:lpstr>Results of a fungibility exercise</vt:lpstr>
      <vt:lpstr>Reality</vt:lpstr>
      <vt:lpstr>Privacy is hard. Coin equality is harder.</vt:lpstr>
      <vt:lpstr>PowerPoint Presentation</vt:lpstr>
      <vt:lpstr>PowerPoint Presentation</vt:lpstr>
      <vt:lpstr>PowerPoint Presentation</vt:lpstr>
      <vt:lpstr>PowerPoint Presentation</vt:lpstr>
      <vt:lpstr>What’s next?</vt:lpstr>
      <vt:lpstr>How YOU should participate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Monero</dc:title>
  <dc:creator>Justin Ehrenhofer</dc:creator>
  <cp:lastModifiedBy>Justin Ehrenhofer</cp:lastModifiedBy>
  <cp:revision>22</cp:revision>
  <dcterms:created xsi:type="dcterms:W3CDTF">2020-06-12T00:00:33Z</dcterms:created>
  <dcterms:modified xsi:type="dcterms:W3CDTF">2020-06-12T15:27:37Z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0x01010051CE175F7D4A4D43B951A9C3A31CD133</vt:lpwstr>
  </property>
</Properties>
</file>